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56" r:id="rId5"/>
    <p:sldId id="324" r:id="rId6"/>
    <p:sldId id="259" r:id="rId7"/>
    <p:sldId id="297" r:id="rId8"/>
    <p:sldId id="271" r:id="rId9"/>
    <p:sldId id="572" r:id="rId10"/>
    <p:sldId id="274" r:id="rId11"/>
    <p:sldId id="573" r:id="rId12"/>
    <p:sldId id="275" r:id="rId13"/>
    <p:sldId id="276" r:id="rId14"/>
    <p:sldId id="286" r:id="rId15"/>
    <p:sldId id="287" r:id="rId16"/>
    <p:sldId id="288" r:id="rId17"/>
    <p:sldId id="289" r:id="rId18"/>
    <p:sldId id="290" r:id="rId19"/>
    <p:sldId id="26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pos="597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4067"/>
    <a:srgbClr val="5E869E"/>
    <a:srgbClr val="FFFFFF"/>
    <a:srgbClr val="6F6F6F"/>
    <a:srgbClr val="3F3F3F"/>
    <a:srgbClr val="01629D"/>
    <a:srgbClr val="01456F"/>
    <a:srgbClr val="014B79"/>
    <a:srgbClr val="014E7D"/>
    <a:srgbClr val="0136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4" y="96"/>
      </p:cViewPr>
      <p:guideLst>
        <p:guide pos="3840"/>
        <p:guide pos="597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8BEDA40-91A9-49DC-B402-0EBE674AAEA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CBB508-5589-42E7-A433-D119AC0FFB7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2BFC85-49E4-447A-A7E3-16153CB2FE2A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232ABA-B33A-4B3B-8412-C1773FBF3D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B1832E-3B48-42CB-80A7-CD8E48D52DD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1072A3-100F-40A9-915F-8D2D9E696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537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71B50E-4C60-4F9E-B773-52059170945B}" type="datetimeFigureOut">
              <a:rPr lang="en-US" noProof="0" smtClean="0"/>
              <a:t>10/27/2023</a:t>
            </a:fld>
            <a:endParaRPr lang="en-US" noProof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230CFA-805A-4FD3-B3A0-DAAA5993DA17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98927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73B47EE6-EDE6-4881-B456-B37D9C1ADE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2006084"/>
            <a:ext cx="4853573" cy="161625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 title="Subtitle">
            <a:extLst>
              <a:ext uri="{FF2B5EF4-FFF2-40B4-BE49-F238E27FC236}">
                <a16:creationId xmlns:a16="http://schemas.microsoft.com/office/drawing/2014/main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75214" y="3640998"/>
            <a:ext cx="4854339" cy="125757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 spc="30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SUBTITLE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0450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537" userDrawn="1">
          <p15:clr>
            <a:srgbClr val="FBAE40"/>
          </p15:clr>
        </p15:guide>
        <p15:guide id="3" pos="138" userDrawn="1">
          <p15:clr>
            <a:srgbClr val="FBAE40"/>
          </p15:clr>
        </p15:guide>
        <p15:guide id="4" orient="horz" pos="4178" userDrawn="1">
          <p15:clr>
            <a:srgbClr val="FBAE40"/>
          </p15:clr>
        </p15:guide>
        <p15:guide id="5" orient="horz" pos="142" userDrawn="1">
          <p15:clr>
            <a:srgbClr val="FBAE40"/>
          </p15:clr>
        </p15:guide>
        <p15:guide id="6" pos="2457" userDrawn="1">
          <p15:clr>
            <a:srgbClr val="FBAE40"/>
          </p15:clr>
        </p15:guide>
        <p15:guide id="7" pos="43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2006084"/>
            <a:ext cx="4853573" cy="161625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 title="Subtitle">
            <a:extLst>
              <a:ext uri="{FF2B5EF4-FFF2-40B4-BE49-F238E27FC236}">
                <a16:creationId xmlns:a16="http://schemas.microsoft.com/office/drawing/2014/main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75214" y="3640998"/>
            <a:ext cx="4854339" cy="125757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 spc="30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45617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71D0E8AA-902F-440D-9C55-2A391C22396A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7D937721-835D-4D84-94A3-6C79D4639514}"/>
              </a:ext>
            </a:extLst>
          </p:cNvPr>
          <p:cNvSpPr/>
          <p:nvPr userDrawn="1"/>
        </p:nvSpPr>
        <p:spPr>
          <a:xfrm rot="19958790">
            <a:off x="-637324" y="3588176"/>
            <a:ext cx="3860162" cy="1746952"/>
          </a:xfrm>
          <a:prstGeom prst="parallelogram">
            <a:avLst>
              <a:gd name="adj" fmla="val 5321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32BB30B-8262-4715-998F-AAF6A81ADF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010090"/>
            <a:ext cx="1785257" cy="90750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itle 1" title="Title">
            <a:extLst>
              <a:ext uri="{FF2B5EF4-FFF2-40B4-BE49-F238E27FC236}">
                <a16:creationId xmlns:a16="http://schemas.microsoft.com/office/drawing/2014/main" id="{4D7EF399-DAA5-44EC-B712-79C755FE8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3842" y="1987420"/>
            <a:ext cx="4911633" cy="178985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1">
                <a:solidFill>
                  <a:schemeClr val="accent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01" name="Text Placeholder 2" title="Subtitle">
            <a:extLst>
              <a:ext uri="{FF2B5EF4-FFF2-40B4-BE49-F238E27FC236}">
                <a16:creationId xmlns:a16="http://schemas.microsoft.com/office/drawing/2014/main" id="{26D13BFA-61B0-402F-8611-02D3DFDBEB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83842" y="3792046"/>
            <a:ext cx="4911633" cy="9105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 i="0" spc="30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A0A0C24-D997-4E78-951F-AFB51C70EFC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E123A0CF-50D6-46EC-8BF6-43E38AFCD588}"/>
              </a:ext>
            </a:extLst>
          </p:cNvPr>
          <p:cNvSpPr/>
          <p:nvPr userDrawn="1"/>
        </p:nvSpPr>
        <p:spPr>
          <a:xfrm>
            <a:off x="7754112" y="0"/>
            <a:ext cx="2258568" cy="742819"/>
          </a:xfrm>
          <a:prstGeom prst="parallelogram">
            <a:avLst>
              <a:gd name="adj" fmla="val 19585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B2F1D2E-B631-4CB1-9448-2B50F8C4631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08562"/>
            <a:ext cx="6595353" cy="340314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CF69447-82AD-475F-A3AE-3D7FF61DBFE2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5266944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arallelogram 23">
            <a:extLst>
              <a:ext uri="{FF2B5EF4-FFF2-40B4-BE49-F238E27FC236}">
                <a16:creationId xmlns:a16="http://schemas.microsoft.com/office/drawing/2014/main" id="{FC8C82F3-94EE-4B4F-A01D-993A41BC00B1}"/>
              </a:ext>
            </a:extLst>
          </p:cNvPr>
          <p:cNvSpPr/>
          <p:nvPr userDrawn="1"/>
        </p:nvSpPr>
        <p:spPr>
          <a:xfrm rot="19958790">
            <a:off x="-139035" y="3407045"/>
            <a:ext cx="1438399" cy="236580"/>
          </a:xfrm>
          <a:prstGeom prst="parallelogram">
            <a:avLst>
              <a:gd name="adj" fmla="val 53218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07865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3">
          <p15:clr>
            <a:srgbClr val="FBAE40"/>
          </p15:clr>
        </p15:guide>
        <p15:guide id="2" pos="3840">
          <p15:clr>
            <a:srgbClr val="FBAE40"/>
          </p15:clr>
        </p15:guide>
        <p15:guide id="3" pos="143">
          <p15:clr>
            <a:srgbClr val="FBAE40"/>
          </p15:clr>
        </p15:guide>
        <p15:guide id="4" orient="horz" pos="4170">
          <p15:clr>
            <a:srgbClr val="FBAE40"/>
          </p15:clr>
        </p15:guide>
        <p15:guide id="5" pos="7537">
          <p15:clr>
            <a:srgbClr val="FBAE40"/>
          </p15:clr>
        </p15:guide>
        <p15:guide id="6" orient="horz" pos="14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Diagonal Stripe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noProof="0">
                <a:solidFill>
                  <a:schemeClr val="accent6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1FAE0C34-9220-45F0-9FC2-9FE7C994E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678" y="1671924"/>
            <a:ext cx="10835122" cy="4505039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34304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Diagonal Stripe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noProof="0">
                <a:solidFill>
                  <a:schemeClr val="accent6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17F9213-0142-420B-A84D-C5627A0C81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9687" y="1651044"/>
            <a:ext cx="5181600" cy="4525919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8014328B-D576-4B5C-A4AE-CF9831892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51044"/>
            <a:ext cx="5181600" cy="4525919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48131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Diagonal Stripe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noProof="0">
                <a:solidFill>
                  <a:schemeClr val="accent6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82BFF385-445D-4DBB-9773-F996694158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678" y="1681163"/>
            <a:ext cx="538250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lang="en-US" b="1" dirty="0">
                <a:solidFill>
                  <a:schemeClr val="accent6"/>
                </a:solidFill>
              </a:defRPr>
            </a:lvl1pPr>
          </a:lstStyle>
          <a:p>
            <a:pPr marL="228600" lvl="0" indent="-228600"/>
            <a:r>
              <a:rPr lang="en-US" noProof="0"/>
              <a:t>Click to edit Master text styles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311B1CFE-1B35-4B5C-B40A-DC5ADF211B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1CE840E8-D596-479D-AE97-E88F42DC1B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B9A68D25-B19E-4E84-B65D-596EE8382D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8678" y="2505075"/>
            <a:ext cx="5391749" cy="368458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22678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9170" y="4374036"/>
            <a:ext cx="5311516" cy="132703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43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DEAC3CA-E21C-4A63-BE7D-DCC820552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9170" y="5701069"/>
            <a:ext cx="5311516" cy="931505"/>
          </a:xfrm>
          <a:prstGeom prst="rect">
            <a:avLst/>
          </a:prstGeo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600">
                <a:solidFill>
                  <a:schemeClr val="accent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9A1E80C-1A76-4D3E-92A1-846866867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1316" y="2290713"/>
            <a:ext cx="5803672" cy="4341862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/>
            </a:lvl1pPr>
            <a:lvl2pPr>
              <a:buClr>
                <a:schemeClr val="accent2"/>
              </a:buClr>
              <a:defRPr sz="2000"/>
            </a:lvl2pPr>
            <a:lvl3pPr>
              <a:buClr>
                <a:schemeClr val="accent2"/>
              </a:buClr>
              <a:defRPr sz="1800"/>
            </a:lvl3pPr>
            <a:lvl4pPr>
              <a:buClr>
                <a:schemeClr val="accent2"/>
              </a:buClr>
              <a:defRPr sz="1600"/>
            </a:lvl4pPr>
            <a:lvl5pPr>
              <a:buClr>
                <a:schemeClr val="accent2"/>
              </a:buCl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52653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9170" y="4374036"/>
            <a:ext cx="5311516" cy="132703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43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DEAC3CA-E21C-4A63-BE7D-DCC820552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9170" y="5701069"/>
            <a:ext cx="5311516" cy="931505"/>
          </a:xfrm>
          <a:prstGeom prst="rect">
            <a:avLst/>
          </a:prstGeo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600">
                <a:solidFill>
                  <a:schemeClr val="accent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22728E0A-430E-4C6A-BF56-06FA8510F2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49970" y="2271860"/>
            <a:ext cx="5715017" cy="43607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6143026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CC52C5C1-EC33-44C1-9D54-A1058BBF1812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noProof="0">
                <a:solidFill>
                  <a:schemeClr val="accent1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A0030CD-8C9E-4AA5-8C5D-F9B2EDB7E17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7" name="Diagonal Stripe 26">
              <a:extLst>
                <a:ext uri="{FF2B5EF4-FFF2-40B4-BE49-F238E27FC236}">
                  <a16:creationId xmlns:a16="http://schemas.microsoft.com/office/drawing/2014/main" id="{872EE65E-EE50-4A3E-861E-1D6C241CB8EA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76AD1EF-E06C-4D3C-9693-26844D01C83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Parallelogram 28">
              <a:extLst>
                <a:ext uri="{FF2B5EF4-FFF2-40B4-BE49-F238E27FC236}">
                  <a16:creationId xmlns:a16="http://schemas.microsoft.com/office/drawing/2014/main" id="{57D44C42-44C0-420A-A125-9B1A979D4F56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sp>
        <p:nvSpPr>
          <p:cNvPr id="30" name="Parallelogram 29">
            <a:extLst>
              <a:ext uri="{FF2B5EF4-FFF2-40B4-BE49-F238E27FC236}">
                <a16:creationId xmlns:a16="http://schemas.microsoft.com/office/drawing/2014/main" id="{406089BB-36DC-4E23-B215-527A8A18FCFB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78C43A6-50C6-704E-BADC-6D83BADE73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91439B-965F-3548-AF77-89501B24F6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199068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7E8A2C98-F26E-415A-B931-1B89CA46C1CF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noProof="0">
                <a:solidFill>
                  <a:schemeClr val="accent1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B2FB48C-0C70-4DBE-B904-A134B6644DD3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8" name="Diagonal Stripe 27">
              <a:extLst>
                <a:ext uri="{FF2B5EF4-FFF2-40B4-BE49-F238E27FC236}">
                  <a16:creationId xmlns:a16="http://schemas.microsoft.com/office/drawing/2014/main" id="{4F2E2158-1E6E-4E0D-BDAB-B20041C73615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>
                <a:solidFill>
                  <a:schemeClr val="tx1"/>
                </a:solidFill>
              </a:endParaRP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26D62DB-3A5A-4DA1-BFA4-D9E58676E86A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id="{F5A729A7-3A5C-405C-AE06-180E7529E477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sp>
        <p:nvSpPr>
          <p:cNvPr id="31" name="Parallelogram 30">
            <a:extLst>
              <a:ext uri="{FF2B5EF4-FFF2-40B4-BE49-F238E27FC236}">
                <a16:creationId xmlns:a16="http://schemas.microsoft.com/office/drawing/2014/main" id="{41E23981-B12A-4AC3-A030-337BBBA5E45B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/>
          </a:p>
        </p:txBody>
      </p:sp>
      <p:sp>
        <p:nvSpPr>
          <p:cNvPr id="33" name="Title 1" title="Title ">
            <a:extLst>
              <a:ext uri="{FF2B5EF4-FFF2-40B4-BE49-F238E27FC236}">
                <a16:creationId xmlns:a16="http://schemas.microsoft.com/office/drawing/2014/main" id="{59067A2C-FE71-4381-BE51-08DAC5E435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21556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B69A007-934D-7A4B-9EFA-82044EF4DC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154DC2-98C7-4D4B-A17A-AA4731217F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6584190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CE2EB-00DF-4EBA-BF1F-D37805D45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58918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71D0E8AA-902F-440D-9C55-2A391C22396A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7D937721-835D-4D84-94A3-6C79D4639514}"/>
              </a:ext>
            </a:extLst>
          </p:cNvPr>
          <p:cNvSpPr/>
          <p:nvPr userDrawn="1"/>
        </p:nvSpPr>
        <p:spPr>
          <a:xfrm rot="19958790">
            <a:off x="-637324" y="3588176"/>
            <a:ext cx="3860162" cy="1746952"/>
          </a:xfrm>
          <a:prstGeom prst="parallelogram">
            <a:avLst>
              <a:gd name="adj" fmla="val 5321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32BB30B-8262-4715-998F-AAF6A81ADF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010090"/>
            <a:ext cx="1785257" cy="90750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itle 1" title="Title">
            <a:extLst>
              <a:ext uri="{FF2B5EF4-FFF2-40B4-BE49-F238E27FC236}">
                <a16:creationId xmlns:a16="http://schemas.microsoft.com/office/drawing/2014/main" id="{4D7EF399-DAA5-44EC-B712-79C755FE8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3842" y="1987420"/>
            <a:ext cx="4911633" cy="178985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1">
                <a:solidFill>
                  <a:schemeClr val="accent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01" name="Text Placeholder 2" title="Subtitle">
            <a:extLst>
              <a:ext uri="{FF2B5EF4-FFF2-40B4-BE49-F238E27FC236}">
                <a16:creationId xmlns:a16="http://schemas.microsoft.com/office/drawing/2014/main" id="{26D13BFA-61B0-402F-8611-02D3DFDBEB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83842" y="3792046"/>
            <a:ext cx="4911633" cy="9105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 i="0" spc="30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A0A0C24-D997-4E78-951F-AFB51C70EFC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E123A0CF-50D6-46EC-8BF6-43E38AFCD588}"/>
              </a:ext>
            </a:extLst>
          </p:cNvPr>
          <p:cNvSpPr/>
          <p:nvPr userDrawn="1"/>
        </p:nvSpPr>
        <p:spPr>
          <a:xfrm>
            <a:off x="7754112" y="0"/>
            <a:ext cx="2258568" cy="742819"/>
          </a:xfrm>
          <a:prstGeom prst="parallelogram">
            <a:avLst>
              <a:gd name="adj" fmla="val 19585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B2F1D2E-B631-4CB1-9448-2B50F8C4631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08562"/>
            <a:ext cx="6595353" cy="340314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95572AA9-EFAE-4771-B1EE-47E3611737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CF69447-82AD-475F-A3AE-3D7FF61DBFE2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5266944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arallelogram 23">
            <a:extLst>
              <a:ext uri="{FF2B5EF4-FFF2-40B4-BE49-F238E27FC236}">
                <a16:creationId xmlns:a16="http://schemas.microsoft.com/office/drawing/2014/main" id="{FC8C82F3-94EE-4B4F-A01D-993A41BC00B1}"/>
              </a:ext>
            </a:extLst>
          </p:cNvPr>
          <p:cNvSpPr/>
          <p:nvPr userDrawn="1"/>
        </p:nvSpPr>
        <p:spPr>
          <a:xfrm rot="19958790">
            <a:off x="-139035" y="3407045"/>
            <a:ext cx="1438399" cy="236580"/>
          </a:xfrm>
          <a:prstGeom prst="parallelogram">
            <a:avLst>
              <a:gd name="adj" fmla="val 53218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1239983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3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143" userDrawn="1">
          <p15:clr>
            <a:srgbClr val="FBAE40"/>
          </p15:clr>
        </p15:guide>
        <p15:guide id="4" orient="horz" pos="4170" userDrawn="1">
          <p15:clr>
            <a:srgbClr val="FBAE40"/>
          </p15:clr>
        </p15:guide>
        <p15:guide id="5" pos="7537" userDrawn="1">
          <p15:clr>
            <a:srgbClr val="FBAE40"/>
          </p15:clr>
        </p15:guide>
        <p15:guide id="6" orient="horz" pos="14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 title="Bullet Points">
            <a:extLst>
              <a:ext uri="{FF2B5EF4-FFF2-40B4-BE49-F238E27FC236}">
                <a16:creationId xmlns:a16="http://schemas.microsoft.com/office/drawing/2014/main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78" y="3196915"/>
            <a:ext cx="4942829" cy="29582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" name="Right Triangle 23">
            <a:extLst>
              <a:ext uri="{FF2B5EF4-FFF2-40B4-BE49-F238E27FC236}">
                <a16:creationId xmlns:a16="http://schemas.microsoft.com/office/drawing/2014/main" id="{BD6ACE60-499D-41AB-89C4-D537D7C3D22A}"/>
              </a:ext>
            </a:extLst>
          </p:cNvPr>
          <p:cNvSpPr/>
          <p:nvPr userDrawn="1"/>
        </p:nvSpPr>
        <p:spPr>
          <a:xfrm flipH="1" flipV="1">
            <a:off x="1839686" y="-6"/>
            <a:ext cx="10352314" cy="5638806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18C08F43-D42B-4CF1-912F-BC83D72AB415}"/>
              </a:ext>
            </a:extLst>
          </p:cNvPr>
          <p:cNvSpPr/>
          <p:nvPr userDrawn="1"/>
        </p:nvSpPr>
        <p:spPr>
          <a:xfrm flipH="1">
            <a:off x="2978150" y="-5"/>
            <a:ext cx="4121150" cy="1308105"/>
          </a:xfrm>
          <a:prstGeom prst="parallelogram">
            <a:avLst>
              <a:gd name="adj" fmla="val 18638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411C731-2333-41B0-927A-0A48EEC79964}"/>
              </a:ext>
            </a:extLst>
          </p:cNvPr>
          <p:cNvCxnSpPr>
            <a:cxnSpLocks/>
          </p:cNvCxnSpPr>
          <p:nvPr userDrawn="1"/>
        </p:nvCxnSpPr>
        <p:spPr>
          <a:xfrm flipV="1">
            <a:off x="6375400" y="5047077"/>
            <a:ext cx="1524574" cy="1803400"/>
          </a:xfrm>
          <a:prstGeom prst="line">
            <a:avLst/>
          </a:prstGeom>
          <a:ln>
            <a:solidFill>
              <a:srgbClr val="EAB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 title="Subtitle">
            <a:extLst>
              <a:ext uri="{FF2B5EF4-FFF2-40B4-BE49-F238E27FC236}">
                <a16:creationId xmlns:a16="http://schemas.microsoft.com/office/drawing/2014/main" id="{D71EE635-EA0C-4139-8160-AE1EAD13AAE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31379" y="2563477"/>
            <a:ext cx="7342631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2" name="Title 1" title="Title ">
            <a:extLst>
              <a:ext uri="{FF2B5EF4-FFF2-40B4-BE49-F238E27FC236}">
                <a16:creationId xmlns:a16="http://schemas.microsoft.com/office/drawing/2014/main" id="{20237B57-91C6-4F8B-8AA0-18FA50B0FD1D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1378" y="1308484"/>
            <a:ext cx="7342622" cy="121556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</a:t>
            </a:r>
            <a:br>
              <a:rPr lang="en-US" noProof="0"/>
            </a:br>
            <a:r>
              <a:rPr lang="en-US" noProof="0"/>
              <a:t>Master Title Style 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E1FADFB-0A3D-40F7-9B40-368DECD971E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04000" y="0"/>
            <a:ext cx="5588000" cy="6872249"/>
          </a:xfrm>
          <a:custGeom>
            <a:avLst/>
            <a:gdLst>
              <a:gd name="connsiteX0" fmla="*/ 3876237 w 5588000"/>
              <a:gd name="connsiteY0" fmla="*/ 5431883 h 6872249"/>
              <a:gd name="connsiteX1" fmla="*/ 4953000 w 5588000"/>
              <a:gd name="connsiteY1" fmla="*/ 5431883 h 6872249"/>
              <a:gd name="connsiteX2" fmla="*/ 3769163 w 5588000"/>
              <a:gd name="connsiteY2" fmla="*/ 6872249 h 6872249"/>
              <a:gd name="connsiteX3" fmla="*/ 2692400 w 5588000"/>
              <a:gd name="connsiteY3" fmla="*/ 6872249 h 6872249"/>
              <a:gd name="connsiteX4" fmla="*/ 2479230 w 5588000"/>
              <a:gd name="connsiteY4" fmla="*/ 2870200 h 6872249"/>
              <a:gd name="connsiteX5" fmla="*/ 3175000 w 5588000"/>
              <a:gd name="connsiteY5" fmla="*/ 2870200 h 6872249"/>
              <a:gd name="connsiteX6" fmla="*/ 1965770 w 5588000"/>
              <a:gd name="connsiteY6" fmla="*/ 4310566 h 6872249"/>
              <a:gd name="connsiteX7" fmla="*/ 1270000 w 5588000"/>
              <a:gd name="connsiteY7" fmla="*/ 4310566 h 6872249"/>
              <a:gd name="connsiteX8" fmla="*/ 5575300 w 5588000"/>
              <a:gd name="connsiteY8" fmla="*/ 139700 h 6872249"/>
              <a:gd name="connsiteX9" fmla="*/ 5575300 w 5588000"/>
              <a:gd name="connsiteY9" fmla="*/ 3238583 h 6872249"/>
              <a:gd name="connsiteX10" fmla="*/ 2571663 w 5588000"/>
              <a:gd name="connsiteY10" fmla="*/ 6858000 h 6872249"/>
              <a:gd name="connsiteX11" fmla="*/ 0 w 5588000"/>
              <a:gd name="connsiteY11" fmla="*/ 6858000 h 6872249"/>
              <a:gd name="connsiteX12" fmla="*/ 4256761 w 5588000"/>
              <a:gd name="connsiteY12" fmla="*/ 0 h 6872249"/>
              <a:gd name="connsiteX13" fmla="*/ 5588000 w 5588000"/>
              <a:gd name="connsiteY13" fmla="*/ 0 h 6872249"/>
              <a:gd name="connsiteX14" fmla="*/ 3274339 w 5588000"/>
              <a:gd name="connsiteY14" fmla="*/ 2755900 h 6872249"/>
              <a:gd name="connsiteX15" fmla="*/ 1943100 w 5588000"/>
              <a:gd name="connsiteY15" fmla="*/ 2755900 h 6872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88000" h="6872249">
                <a:moveTo>
                  <a:pt x="3876237" y="5431883"/>
                </a:moveTo>
                <a:lnTo>
                  <a:pt x="4953000" y="5431883"/>
                </a:lnTo>
                <a:lnTo>
                  <a:pt x="3769163" y="6872249"/>
                </a:lnTo>
                <a:lnTo>
                  <a:pt x="2692400" y="6872249"/>
                </a:lnTo>
                <a:close/>
                <a:moveTo>
                  <a:pt x="2479230" y="2870200"/>
                </a:moveTo>
                <a:lnTo>
                  <a:pt x="3175000" y="2870200"/>
                </a:lnTo>
                <a:lnTo>
                  <a:pt x="1965770" y="4310566"/>
                </a:lnTo>
                <a:lnTo>
                  <a:pt x="1270000" y="4310566"/>
                </a:lnTo>
                <a:close/>
                <a:moveTo>
                  <a:pt x="5575300" y="139700"/>
                </a:moveTo>
                <a:lnTo>
                  <a:pt x="5575300" y="3238583"/>
                </a:lnTo>
                <a:lnTo>
                  <a:pt x="2571663" y="6858000"/>
                </a:lnTo>
                <a:lnTo>
                  <a:pt x="0" y="6858000"/>
                </a:lnTo>
                <a:close/>
                <a:moveTo>
                  <a:pt x="4256761" y="0"/>
                </a:moveTo>
                <a:lnTo>
                  <a:pt x="5588000" y="0"/>
                </a:lnTo>
                <a:lnTo>
                  <a:pt x="3274339" y="2755900"/>
                </a:lnTo>
                <a:lnTo>
                  <a:pt x="1943100" y="2755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DB14A5-A767-774C-85B8-68EF914689F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B9B51B-EAA9-4B4D-A4F6-470CD95DAA7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422305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415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ight Triangle 34">
            <a:extLst>
              <a:ext uri="{FF2B5EF4-FFF2-40B4-BE49-F238E27FC236}">
                <a16:creationId xmlns:a16="http://schemas.microsoft.com/office/drawing/2014/main" id="{805F1696-7D6B-4055-94C3-E4C179F63596}"/>
              </a:ext>
            </a:extLst>
          </p:cNvPr>
          <p:cNvSpPr/>
          <p:nvPr userDrawn="1"/>
        </p:nvSpPr>
        <p:spPr>
          <a:xfrm flipH="1" flipV="1">
            <a:off x="1839686" y="-6"/>
            <a:ext cx="10352314" cy="5638806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8B9EC3A9-7039-403A-9414-429521308AE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0177" y="1435100"/>
            <a:ext cx="6021821" cy="5422900"/>
          </a:xfrm>
          <a:custGeom>
            <a:avLst/>
            <a:gdLst>
              <a:gd name="connsiteX0" fmla="*/ 6021821 w 6021821"/>
              <a:gd name="connsiteY0" fmla="*/ 0 h 5422900"/>
              <a:gd name="connsiteX1" fmla="*/ 6021821 w 6021821"/>
              <a:gd name="connsiteY1" fmla="*/ 5422900 h 5422900"/>
              <a:gd name="connsiteX2" fmla="*/ 0 w 6021821"/>
              <a:gd name="connsiteY2" fmla="*/ 5422900 h 542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21821" h="5422900">
                <a:moveTo>
                  <a:pt x="6021821" y="0"/>
                </a:moveTo>
                <a:lnTo>
                  <a:pt x="6021821" y="5422900"/>
                </a:lnTo>
                <a:lnTo>
                  <a:pt x="0" y="5422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rIns="365760" anchor="ctr">
            <a:noAutofit/>
          </a:bodyPr>
          <a:lstStyle>
            <a:lvl1pPr marL="0" indent="0" algn="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3" name="Content Placeholder 2" title="Bullet Points">
            <a:extLst>
              <a:ext uri="{FF2B5EF4-FFF2-40B4-BE49-F238E27FC236}">
                <a16:creationId xmlns:a16="http://schemas.microsoft.com/office/drawing/2014/main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78" y="3196915"/>
            <a:ext cx="4942829" cy="29582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18C08F43-D42B-4CF1-912F-BC83D72AB415}"/>
              </a:ext>
            </a:extLst>
          </p:cNvPr>
          <p:cNvSpPr/>
          <p:nvPr userDrawn="1"/>
        </p:nvSpPr>
        <p:spPr>
          <a:xfrm flipH="1">
            <a:off x="2978150" y="-5"/>
            <a:ext cx="4121150" cy="1308105"/>
          </a:xfrm>
          <a:prstGeom prst="parallelogram">
            <a:avLst>
              <a:gd name="adj" fmla="val 18638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411C731-2333-41B0-927A-0A48EEC79964}"/>
              </a:ext>
            </a:extLst>
          </p:cNvPr>
          <p:cNvCxnSpPr>
            <a:cxnSpLocks/>
          </p:cNvCxnSpPr>
          <p:nvPr userDrawn="1"/>
        </p:nvCxnSpPr>
        <p:spPr>
          <a:xfrm flipV="1">
            <a:off x="10352314" y="1185452"/>
            <a:ext cx="1839685" cy="1633948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 title="Subtitle">
            <a:extLst>
              <a:ext uri="{FF2B5EF4-FFF2-40B4-BE49-F238E27FC236}">
                <a16:creationId xmlns:a16="http://schemas.microsoft.com/office/drawing/2014/main" id="{D71EE635-EA0C-4139-8160-AE1EAD13AAE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31379" y="2563477"/>
            <a:ext cx="7342621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EB154C1-CE47-4220-9832-4FD0868A64A8}"/>
              </a:ext>
            </a:extLst>
          </p:cNvPr>
          <p:cNvSpPr txBox="1"/>
          <p:nvPr userDrawn="1"/>
        </p:nvSpPr>
        <p:spPr>
          <a:xfrm>
            <a:off x="11073384" y="237744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noProof="0">
                <a:solidFill>
                  <a:schemeClr val="accent1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19" name="Title 1" title="Title ">
            <a:extLst>
              <a:ext uri="{FF2B5EF4-FFF2-40B4-BE49-F238E27FC236}">
                <a16:creationId xmlns:a16="http://schemas.microsoft.com/office/drawing/2014/main" id="{2DB9D671-9FC8-4306-96B7-D9D585694B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1378" y="1308484"/>
            <a:ext cx="7342622" cy="121556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</a:t>
            </a:r>
            <a:br>
              <a:rPr lang="en-US" noProof="0"/>
            </a:br>
            <a:r>
              <a:rPr lang="en-US" noProof="0"/>
              <a:t>Master Title Style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55A0B9-F639-8643-9C4D-B93B8EE21A7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C29282-8AC7-494D-9A8E-A26C7F69948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2831109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41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i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Diagonal Stripe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2E19FBD-2379-4B3B-910D-F51E007CB63F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520698" y="2104888"/>
            <a:ext cx="5475290" cy="781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Content Placeholder 3" title="Bullet Points">
            <a:extLst>
              <a:ext uri="{FF2B5EF4-FFF2-40B4-BE49-F238E27FC236}">
                <a16:creationId xmlns:a16="http://schemas.microsoft.com/office/drawing/2014/main" id="{8715E757-6584-4841-8154-C92E70E0CD6B}"/>
              </a:ext>
            </a:extLst>
          </p:cNvPr>
          <p:cNvSpPr>
            <a:spLocks noGrp="1"/>
          </p:cNvSpPr>
          <p:nvPr userDrawn="1">
            <p:ph sz="half" idx="13"/>
          </p:nvPr>
        </p:nvSpPr>
        <p:spPr>
          <a:xfrm>
            <a:off x="520698" y="2886076"/>
            <a:ext cx="5475290" cy="32321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  <a:lvl2pPr>
              <a:defRPr lang="en-US" dirty="0">
                <a:solidFill>
                  <a:schemeClr val="tx1"/>
                </a:solidFill>
              </a:defRPr>
            </a:lvl2pPr>
            <a:lvl3pPr>
              <a:defRPr lang="en-US" dirty="0">
                <a:solidFill>
                  <a:schemeClr val="tx1"/>
                </a:solidFill>
              </a:defRPr>
            </a:lvl3pPr>
            <a:lvl4pPr>
              <a:defRPr lang="en-US" dirty="0">
                <a:solidFill>
                  <a:schemeClr val="tx1"/>
                </a:solidFill>
              </a:defRPr>
            </a:lvl4pPr>
            <a:lvl5pPr>
              <a:defRPr lang="en-IN" dirty="0">
                <a:solidFill>
                  <a:schemeClr val="tx1"/>
                </a:solidFill>
              </a:defRPr>
            </a:lvl5pPr>
          </a:lstStyle>
          <a:p>
            <a:pPr lvl="0">
              <a:buClr>
                <a:schemeClr val="accent2"/>
              </a:buClr>
            </a:pPr>
            <a:r>
              <a:rPr lang="en-US" noProof="0"/>
              <a:t>Click to edit Master text styles</a:t>
            </a:r>
          </a:p>
          <a:p>
            <a:pPr lvl="1">
              <a:buClr>
                <a:schemeClr val="accent2"/>
              </a:buClr>
            </a:pPr>
            <a:r>
              <a:rPr lang="en-US" noProof="0"/>
              <a:t>Second level</a:t>
            </a:r>
          </a:p>
          <a:p>
            <a:pPr lvl="2">
              <a:buClr>
                <a:schemeClr val="accent2"/>
              </a:buClr>
            </a:pPr>
            <a:r>
              <a:rPr lang="en-US" noProof="0"/>
              <a:t>Third level</a:t>
            </a:r>
          </a:p>
          <a:p>
            <a:pPr lvl="3">
              <a:buClr>
                <a:schemeClr val="accent2"/>
              </a:buClr>
            </a:pPr>
            <a:r>
              <a:rPr lang="en-US" noProof="0"/>
              <a:t>Fourth level</a:t>
            </a:r>
          </a:p>
          <a:p>
            <a:pPr lvl="4">
              <a:buClr>
                <a:schemeClr val="accent2"/>
              </a:buClr>
            </a:pPr>
            <a:r>
              <a:rPr lang="en-US" noProof="0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47CDC5A2-8836-4ED3-8E78-18C24853D882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6186713" y="2104888"/>
            <a:ext cx="5475600" cy="781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Content Placeholder 5" title="Bullet Points">
            <a:extLst>
              <a:ext uri="{FF2B5EF4-FFF2-40B4-BE49-F238E27FC236}">
                <a16:creationId xmlns:a16="http://schemas.microsoft.com/office/drawing/2014/main" id="{D957FBD7-2C3C-4DD1-954F-DF1E007BE590}"/>
              </a:ext>
            </a:extLst>
          </p:cNvPr>
          <p:cNvSpPr>
            <a:spLocks noGrp="1"/>
          </p:cNvSpPr>
          <p:nvPr userDrawn="1">
            <p:ph sz="quarter" idx="15"/>
          </p:nvPr>
        </p:nvSpPr>
        <p:spPr>
          <a:xfrm>
            <a:off x="6186713" y="2886076"/>
            <a:ext cx="5475600" cy="32321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  <a:lvl2pPr>
              <a:defRPr lang="en-US" dirty="0">
                <a:solidFill>
                  <a:schemeClr val="tx1"/>
                </a:solidFill>
              </a:defRPr>
            </a:lvl2pPr>
            <a:lvl3pPr>
              <a:defRPr lang="en-US" dirty="0">
                <a:solidFill>
                  <a:schemeClr val="tx1"/>
                </a:solidFill>
              </a:defRPr>
            </a:lvl3pPr>
            <a:lvl4pPr>
              <a:defRPr lang="en-US" dirty="0">
                <a:solidFill>
                  <a:schemeClr val="tx1"/>
                </a:solidFill>
              </a:defRPr>
            </a:lvl4pPr>
            <a:lvl5pPr>
              <a:defRPr lang="en-IN" dirty="0">
                <a:solidFill>
                  <a:schemeClr val="tx1"/>
                </a:solidFill>
              </a:defRPr>
            </a:lvl5pPr>
          </a:lstStyle>
          <a:p>
            <a:pPr lvl="0">
              <a:buClr>
                <a:schemeClr val="accent2"/>
              </a:buClr>
            </a:pPr>
            <a:r>
              <a:rPr lang="en-US" noProof="0"/>
              <a:t>Click to edit Master text styles</a:t>
            </a:r>
          </a:p>
          <a:p>
            <a:pPr lvl="1">
              <a:buClr>
                <a:schemeClr val="accent2"/>
              </a:buClr>
            </a:pPr>
            <a:r>
              <a:rPr lang="en-US" noProof="0"/>
              <a:t>Second level</a:t>
            </a:r>
          </a:p>
          <a:p>
            <a:pPr lvl="2">
              <a:buClr>
                <a:schemeClr val="accent2"/>
              </a:buClr>
            </a:pPr>
            <a:r>
              <a:rPr lang="en-US" noProof="0"/>
              <a:t>Third level</a:t>
            </a:r>
          </a:p>
          <a:p>
            <a:pPr lvl="3">
              <a:buClr>
                <a:schemeClr val="accent2"/>
              </a:buClr>
            </a:pPr>
            <a:r>
              <a:rPr lang="en-US" noProof="0"/>
              <a:t>Fourth level</a:t>
            </a:r>
          </a:p>
          <a:p>
            <a:pPr lvl="4">
              <a:buClr>
                <a:schemeClr val="accent2"/>
              </a:buClr>
            </a:pPr>
            <a:r>
              <a:rPr lang="en-US" noProof="0"/>
              <a:t>Fifth level</a:t>
            </a:r>
          </a:p>
        </p:txBody>
      </p:sp>
      <p:sp>
        <p:nvSpPr>
          <p:cNvPr id="24" name="Text Placeholder 4" title="Subtitle">
            <a:extLst>
              <a:ext uri="{FF2B5EF4-FFF2-40B4-BE49-F238E27FC236}">
                <a16:creationId xmlns:a16="http://schemas.microsoft.com/office/drawing/2014/main" id="{77DB65FF-A89E-4562-8251-2BB63EFDD28E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noProof="0">
                <a:solidFill>
                  <a:schemeClr val="accent1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</p:spTree>
    <p:extLst>
      <p:ext uri="{BB962C8B-B14F-4D97-AF65-F5344CB8AC3E}">
        <p14:creationId xmlns:p14="http://schemas.microsoft.com/office/powerpoint/2010/main" val="32565402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A4F49194-9068-41AA-B460-962319BF96A4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noProof="0">
                <a:solidFill>
                  <a:schemeClr val="accent1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806E656-313A-47B1-B381-D004200F7A01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9" name="Diagonal Stripe 28">
              <a:extLst>
                <a:ext uri="{FF2B5EF4-FFF2-40B4-BE49-F238E27FC236}">
                  <a16:creationId xmlns:a16="http://schemas.microsoft.com/office/drawing/2014/main" id="{65F8E2DA-4BB4-4421-9172-A11AF38DFEF4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>
                <a:solidFill>
                  <a:schemeClr val="tx1"/>
                </a:solidFill>
              </a:endParaRP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EDB47F2-B6A7-40B4-8A2C-06719F75C085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Parallelogram 30">
              <a:extLst>
                <a:ext uri="{FF2B5EF4-FFF2-40B4-BE49-F238E27FC236}">
                  <a16:creationId xmlns:a16="http://schemas.microsoft.com/office/drawing/2014/main" id="{B188E7A9-2351-4B68-98B8-10099CB39CD2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sp>
        <p:nvSpPr>
          <p:cNvPr id="33" name="Parallelogram 32">
            <a:extLst>
              <a:ext uri="{FF2B5EF4-FFF2-40B4-BE49-F238E27FC236}">
                <a16:creationId xmlns:a16="http://schemas.microsoft.com/office/drawing/2014/main" id="{F088C182-BF10-45B2-B159-7702E00D31D4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/>
          </a:p>
        </p:txBody>
      </p:sp>
      <p:sp>
        <p:nvSpPr>
          <p:cNvPr id="34" name="Text Placeholder 4" title="Subtitle">
            <a:extLst>
              <a:ext uri="{FF2B5EF4-FFF2-40B4-BE49-F238E27FC236}">
                <a16:creationId xmlns:a16="http://schemas.microsoft.com/office/drawing/2014/main" id="{FB561B16-2788-452A-B7AF-A482256DCD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6990C03-1647-2044-B335-6F5F19E4E5F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03A7CC-E6DC-1544-BE55-15EC1718B77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7" name="Title 1" title="Title ">
            <a:extLst>
              <a:ext uri="{FF2B5EF4-FFF2-40B4-BE49-F238E27FC236}">
                <a16:creationId xmlns:a16="http://schemas.microsoft.com/office/drawing/2014/main" id="{BDEC780E-6412-1344-A62E-6B84E9CCB6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82AC85-33B6-2B49-8BF4-0841444437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1814" y="2005762"/>
            <a:ext cx="5225764" cy="4083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Text here</a:t>
            </a:r>
          </a:p>
        </p:txBody>
      </p:sp>
      <p:sp>
        <p:nvSpPr>
          <p:cNvPr id="20" name="Chart Placeholder 2" title="Chart">
            <a:extLst>
              <a:ext uri="{FF2B5EF4-FFF2-40B4-BE49-F238E27FC236}">
                <a16:creationId xmlns:a16="http://schemas.microsoft.com/office/drawing/2014/main" id="{0EF0FD2A-B62A-4931-846D-2602DED26606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796114" y="2005762"/>
            <a:ext cx="5719397" cy="4084470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22004770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able Placeholder 11" title="Table">
            <a:extLst>
              <a:ext uri="{FF2B5EF4-FFF2-40B4-BE49-F238E27FC236}">
                <a16:creationId xmlns:a16="http://schemas.microsoft.com/office/drawing/2014/main" id="{7CD3E31F-0AF8-4EB8-B6FA-BD95A2EDA63B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531378" y="2664803"/>
            <a:ext cx="10993375" cy="343318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0" indent="0" algn="ctr"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84020D1-D35E-497E-97F1-84A6EA9D048E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noProof="0">
                <a:solidFill>
                  <a:schemeClr val="accent1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6C8A74F-FDDF-48E8-AC2B-A5BD59D7D6A3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7" name="Diagonal Stripe 26">
              <a:extLst>
                <a:ext uri="{FF2B5EF4-FFF2-40B4-BE49-F238E27FC236}">
                  <a16:creationId xmlns:a16="http://schemas.microsoft.com/office/drawing/2014/main" id="{2D5247F3-E6EB-4003-B1FD-F6200F0738E5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9B7D995-9FB8-4461-8AAA-FA8B9A145B6B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Parallelogram 32">
              <a:extLst>
                <a:ext uri="{FF2B5EF4-FFF2-40B4-BE49-F238E27FC236}">
                  <a16:creationId xmlns:a16="http://schemas.microsoft.com/office/drawing/2014/main" id="{849B962F-68BC-4B89-B4D8-D862517534DF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8006416B-866C-47E5-8480-109B40F9EAA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/>
          </a:p>
        </p:txBody>
      </p:sp>
      <p:sp>
        <p:nvSpPr>
          <p:cNvPr id="37" name="Text Placeholder 4" title="Subtitle">
            <a:extLst>
              <a:ext uri="{FF2B5EF4-FFF2-40B4-BE49-F238E27FC236}">
                <a16:creationId xmlns:a16="http://schemas.microsoft.com/office/drawing/2014/main" id="{FE79FAE9-2A8C-46BA-8738-44CBCF7294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750A33E-CEFE-4D43-9554-513B01B1D3D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960C75-8FA7-5740-9388-2B5112B2C5B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7" name="Title 1" title="Title ">
            <a:extLst>
              <a:ext uri="{FF2B5EF4-FFF2-40B4-BE49-F238E27FC236}">
                <a16:creationId xmlns:a16="http://schemas.microsoft.com/office/drawing/2014/main" id="{0F525D04-A814-7A4D-9732-11097EA762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</p:spTree>
    <p:extLst>
      <p:ext uri="{BB962C8B-B14F-4D97-AF65-F5344CB8AC3E}">
        <p14:creationId xmlns:p14="http://schemas.microsoft.com/office/powerpoint/2010/main" val="3415060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id="{79ED029D-F488-47E5-B064-0E35B31D23A5}"/>
              </a:ext>
            </a:extLst>
          </p:cNvPr>
          <p:cNvSpPr/>
          <p:nvPr userDrawn="1"/>
        </p:nvSpPr>
        <p:spPr>
          <a:xfrm flipV="1">
            <a:off x="0" y="-5"/>
            <a:ext cx="11747500" cy="6299203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5" name="Picture Placeholder 31" title="Image">
            <a:extLst>
              <a:ext uri="{FF2B5EF4-FFF2-40B4-BE49-F238E27FC236}">
                <a16:creationId xmlns:a16="http://schemas.microsoft.com/office/drawing/2014/main" id="{D683190A-95C6-428D-AEE4-FC8350C3246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59229" y="326570"/>
            <a:ext cx="11473542" cy="620485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0" tIns="0" anchor="ctr"/>
          <a:lstStyle>
            <a:lvl1pPr marL="0" indent="0" algn="ctr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/>
              <a:t>Insert or Drag and Drop Image Here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78F4957-6DDE-40CE-9D33-00B1434FA08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5344886"/>
            <a:ext cx="2362200" cy="124097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 title="Title ">
            <a:extLst>
              <a:ext uri="{FF2B5EF4-FFF2-40B4-BE49-F238E27FC236}">
                <a16:creationId xmlns:a16="http://schemas.microsoft.com/office/drawing/2014/main" id="{D9A8085F-72C4-4DFB-813E-C5666B0CCF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229" y="558802"/>
            <a:ext cx="8333222" cy="939798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lIns="288000" anchor="ctr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Add Caption Here</a:t>
            </a:r>
          </a:p>
        </p:txBody>
      </p:sp>
    </p:spTree>
    <p:extLst>
      <p:ext uri="{BB962C8B-B14F-4D97-AF65-F5344CB8AC3E}">
        <p14:creationId xmlns:p14="http://schemas.microsoft.com/office/powerpoint/2010/main" val="42375767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1821022"/>
            <a:ext cx="4853573" cy="161625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488AB73-8058-4FB5-9619-FCECCA9F394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22929" y="3461163"/>
            <a:ext cx="3445782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Name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359BE165-3EB5-4C11-8B53-6E98C0BC2E6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22929" y="3839451"/>
            <a:ext cx="3445782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Phone Number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79D05293-35AD-495F-A7AE-942398090B1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22928" y="4216669"/>
            <a:ext cx="3445783" cy="2890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Email </a:t>
            </a:r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997A03F2-8D8A-4425-9F56-66DB33CE11A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22929" y="4594957"/>
            <a:ext cx="3445782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Company Website</a:t>
            </a:r>
          </a:p>
        </p:txBody>
      </p:sp>
      <p:sp>
        <p:nvSpPr>
          <p:cNvPr id="14" name="Shape 4157">
            <a:extLst>
              <a:ext uri="{FF2B5EF4-FFF2-40B4-BE49-F238E27FC236}">
                <a16:creationId xmlns:a16="http://schemas.microsoft.com/office/drawing/2014/main" id="{A30A8F28-98F4-425F-A750-78192A157DF4}"/>
              </a:ext>
            </a:extLst>
          </p:cNvPr>
          <p:cNvSpPr/>
          <p:nvPr userDrawn="1"/>
        </p:nvSpPr>
        <p:spPr>
          <a:xfrm>
            <a:off x="6458938" y="3505247"/>
            <a:ext cx="258875" cy="258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58" y="17505"/>
                </a:moveTo>
                <a:cubicBezTo>
                  <a:pt x="17372" y="16944"/>
                  <a:pt x="16242" y="15945"/>
                  <a:pt x="15117" y="15413"/>
                </a:cubicBezTo>
                <a:cubicBezTo>
                  <a:pt x="14189" y="14975"/>
                  <a:pt x="13657" y="14531"/>
                  <a:pt x="13491" y="14057"/>
                </a:cubicBezTo>
                <a:cubicBezTo>
                  <a:pt x="13377" y="13728"/>
                  <a:pt x="13428" y="13351"/>
                  <a:pt x="13649" y="12904"/>
                </a:cubicBezTo>
                <a:cubicBezTo>
                  <a:pt x="13815" y="12567"/>
                  <a:pt x="13972" y="12286"/>
                  <a:pt x="14117" y="12028"/>
                </a:cubicBezTo>
                <a:cubicBezTo>
                  <a:pt x="14730" y="10934"/>
                  <a:pt x="15203" y="10145"/>
                  <a:pt x="15203" y="7348"/>
                </a:cubicBezTo>
                <a:cubicBezTo>
                  <a:pt x="15203" y="3162"/>
                  <a:pt x="12787" y="2951"/>
                  <a:pt x="12309" y="2951"/>
                </a:cubicBezTo>
                <a:cubicBezTo>
                  <a:pt x="11917" y="2951"/>
                  <a:pt x="11672" y="3037"/>
                  <a:pt x="11435" y="3121"/>
                </a:cubicBezTo>
                <a:cubicBezTo>
                  <a:pt x="11175" y="3213"/>
                  <a:pt x="10907" y="3309"/>
                  <a:pt x="10296" y="3319"/>
                </a:cubicBezTo>
                <a:cubicBezTo>
                  <a:pt x="9190" y="3337"/>
                  <a:pt x="6873" y="3375"/>
                  <a:pt x="6873" y="7226"/>
                </a:cubicBezTo>
                <a:cubicBezTo>
                  <a:pt x="6873" y="9919"/>
                  <a:pt x="7574" y="11156"/>
                  <a:pt x="8125" y="12150"/>
                </a:cubicBezTo>
                <a:cubicBezTo>
                  <a:pt x="8266" y="12404"/>
                  <a:pt x="8399" y="12645"/>
                  <a:pt x="8505" y="12885"/>
                </a:cubicBezTo>
                <a:cubicBezTo>
                  <a:pt x="8973" y="13949"/>
                  <a:pt x="8631" y="14693"/>
                  <a:pt x="7426" y="15224"/>
                </a:cubicBezTo>
                <a:cubicBezTo>
                  <a:pt x="5905" y="15897"/>
                  <a:pt x="5188" y="16247"/>
                  <a:pt x="3693" y="17562"/>
                </a:cubicBezTo>
                <a:cubicBezTo>
                  <a:pt x="2017" y="15800"/>
                  <a:pt x="982" y="134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3395"/>
                  <a:pt x="19603" y="15749"/>
                  <a:pt x="17958" y="17505"/>
                </a:cubicBezTo>
                <a:moveTo>
                  <a:pt x="10800" y="20618"/>
                </a:moveTo>
                <a:cubicBezTo>
                  <a:pt x="8356" y="20618"/>
                  <a:pt x="6125" y="19720"/>
                  <a:pt x="4407" y="18242"/>
                </a:cubicBezTo>
                <a:cubicBezTo>
                  <a:pt x="5730" y="17084"/>
                  <a:pt x="6362" y="16767"/>
                  <a:pt x="7823" y="16122"/>
                </a:cubicBezTo>
                <a:cubicBezTo>
                  <a:pt x="9515" y="15375"/>
                  <a:pt x="10091" y="14051"/>
                  <a:pt x="9403" y="12489"/>
                </a:cubicBezTo>
                <a:cubicBezTo>
                  <a:pt x="9279" y="12208"/>
                  <a:pt x="9136" y="11949"/>
                  <a:pt x="8984" y="11674"/>
                </a:cubicBezTo>
                <a:cubicBezTo>
                  <a:pt x="8461" y="10732"/>
                  <a:pt x="7855" y="9665"/>
                  <a:pt x="7855" y="7226"/>
                </a:cubicBezTo>
                <a:cubicBezTo>
                  <a:pt x="7855" y="4341"/>
                  <a:pt x="9224" y="4318"/>
                  <a:pt x="10312" y="4300"/>
                </a:cubicBezTo>
                <a:cubicBezTo>
                  <a:pt x="11084" y="4287"/>
                  <a:pt x="11461" y="4154"/>
                  <a:pt x="11763" y="4047"/>
                </a:cubicBezTo>
                <a:cubicBezTo>
                  <a:pt x="11964" y="3975"/>
                  <a:pt x="12086" y="3933"/>
                  <a:pt x="12309" y="3933"/>
                </a:cubicBezTo>
                <a:cubicBezTo>
                  <a:pt x="13218" y="3933"/>
                  <a:pt x="14221" y="4830"/>
                  <a:pt x="14221" y="7348"/>
                </a:cubicBezTo>
                <a:cubicBezTo>
                  <a:pt x="14221" y="9888"/>
                  <a:pt x="13840" y="10513"/>
                  <a:pt x="13261" y="11548"/>
                </a:cubicBezTo>
                <a:cubicBezTo>
                  <a:pt x="13108" y="11820"/>
                  <a:pt x="12943" y="12115"/>
                  <a:pt x="12768" y="12470"/>
                </a:cubicBezTo>
                <a:cubicBezTo>
                  <a:pt x="12430" y="13155"/>
                  <a:pt x="12362" y="13798"/>
                  <a:pt x="12565" y="14380"/>
                </a:cubicBezTo>
                <a:cubicBezTo>
                  <a:pt x="12825" y="15126"/>
                  <a:pt x="13502" y="15737"/>
                  <a:pt x="14696" y="16302"/>
                </a:cubicBezTo>
                <a:cubicBezTo>
                  <a:pt x="15675" y="16764"/>
                  <a:pt x="16700" y="17667"/>
                  <a:pt x="17251" y="18189"/>
                </a:cubicBezTo>
                <a:cubicBezTo>
                  <a:pt x="15525" y="19697"/>
                  <a:pt x="13272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noProof="0"/>
          </a:p>
        </p:txBody>
      </p:sp>
      <p:sp>
        <p:nvSpPr>
          <p:cNvPr id="15" name="Shape 4186">
            <a:extLst>
              <a:ext uri="{FF2B5EF4-FFF2-40B4-BE49-F238E27FC236}">
                <a16:creationId xmlns:a16="http://schemas.microsoft.com/office/drawing/2014/main" id="{2F84D399-8148-4E86-A1E4-BE7D1D81383A}"/>
              </a:ext>
            </a:extLst>
          </p:cNvPr>
          <p:cNvSpPr/>
          <p:nvPr userDrawn="1"/>
        </p:nvSpPr>
        <p:spPr>
          <a:xfrm>
            <a:off x="6507622" y="3897986"/>
            <a:ext cx="161507" cy="2960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00" y="1473"/>
                </a:moveTo>
                <a:lnTo>
                  <a:pt x="9900" y="1473"/>
                </a:lnTo>
                <a:cubicBezTo>
                  <a:pt x="9403" y="1473"/>
                  <a:pt x="9000" y="1692"/>
                  <a:pt x="9000" y="1964"/>
                </a:cubicBezTo>
                <a:cubicBezTo>
                  <a:pt x="9000" y="2235"/>
                  <a:pt x="9403" y="2455"/>
                  <a:pt x="9900" y="2455"/>
                </a:cubicBezTo>
                <a:lnTo>
                  <a:pt x="11700" y="2455"/>
                </a:lnTo>
                <a:cubicBezTo>
                  <a:pt x="12197" y="2455"/>
                  <a:pt x="12600" y="2235"/>
                  <a:pt x="12600" y="1964"/>
                </a:cubicBezTo>
                <a:cubicBezTo>
                  <a:pt x="12600" y="1692"/>
                  <a:pt x="12197" y="1473"/>
                  <a:pt x="11700" y="1473"/>
                </a:cubicBezTo>
                <a:moveTo>
                  <a:pt x="19800" y="2945"/>
                </a:moveTo>
                <a:lnTo>
                  <a:pt x="1800" y="2945"/>
                </a:lnTo>
                <a:lnTo>
                  <a:pt x="1800" y="1964"/>
                </a:lnTo>
                <a:cubicBezTo>
                  <a:pt x="1800" y="1422"/>
                  <a:pt x="2605" y="982"/>
                  <a:pt x="3600" y="982"/>
                </a:cubicBezTo>
                <a:lnTo>
                  <a:pt x="18000" y="982"/>
                </a:lnTo>
                <a:cubicBezTo>
                  <a:pt x="18993" y="982"/>
                  <a:pt x="19800" y="1422"/>
                  <a:pt x="19800" y="1964"/>
                </a:cubicBezTo>
                <a:cubicBezTo>
                  <a:pt x="19800" y="1964"/>
                  <a:pt x="19800" y="2945"/>
                  <a:pt x="19800" y="2945"/>
                </a:cubicBezTo>
                <a:close/>
                <a:moveTo>
                  <a:pt x="19800" y="17673"/>
                </a:moveTo>
                <a:lnTo>
                  <a:pt x="1800" y="17673"/>
                </a:lnTo>
                <a:lnTo>
                  <a:pt x="1800" y="3927"/>
                </a:lnTo>
                <a:lnTo>
                  <a:pt x="19800" y="3927"/>
                </a:lnTo>
                <a:cubicBezTo>
                  <a:pt x="19800" y="3927"/>
                  <a:pt x="19800" y="17673"/>
                  <a:pt x="19800" y="17673"/>
                </a:cubicBezTo>
                <a:close/>
                <a:moveTo>
                  <a:pt x="19800" y="19636"/>
                </a:moveTo>
                <a:cubicBezTo>
                  <a:pt x="19800" y="20179"/>
                  <a:pt x="18993" y="20618"/>
                  <a:pt x="18000" y="20618"/>
                </a:cubicBezTo>
                <a:lnTo>
                  <a:pt x="3600" y="20618"/>
                </a:lnTo>
                <a:cubicBezTo>
                  <a:pt x="2605" y="20618"/>
                  <a:pt x="1800" y="20179"/>
                  <a:pt x="1800" y="19636"/>
                </a:cubicBezTo>
                <a:lnTo>
                  <a:pt x="1800" y="18655"/>
                </a:lnTo>
                <a:lnTo>
                  <a:pt x="19800" y="18655"/>
                </a:lnTo>
                <a:cubicBezTo>
                  <a:pt x="19800" y="18655"/>
                  <a:pt x="19800" y="19636"/>
                  <a:pt x="19800" y="19636"/>
                </a:cubicBezTo>
                <a:close/>
                <a:moveTo>
                  <a:pt x="18000" y="0"/>
                </a:moveTo>
                <a:lnTo>
                  <a:pt x="3600" y="0"/>
                </a:lnTo>
                <a:cubicBezTo>
                  <a:pt x="1612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612" y="21600"/>
                  <a:pt x="3600" y="21600"/>
                </a:cubicBezTo>
                <a:lnTo>
                  <a:pt x="18000" y="21600"/>
                </a:lnTo>
                <a:cubicBezTo>
                  <a:pt x="19988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19988" y="0"/>
                  <a:pt x="18000" y="0"/>
                </a:cubicBezTo>
                <a:moveTo>
                  <a:pt x="10800" y="20127"/>
                </a:moveTo>
                <a:cubicBezTo>
                  <a:pt x="11297" y="20127"/>
                  <a:pt x="11700" y="19908"/>
                  <a:pt x="11700" y="19636"/>
                </a:cubicBezTo>
                <a:cubicBezTo>
                  <a:pt x="11700" y="19366"/>
                  <a:pt x="11297" y="19145"/>
                  <a:pt x="10800" y="19145"/>
                </a:cubicBezTo>
                <a:cubicBezTo>
                  <a:pt x="10303" y="19145"/>
                  <a:pt x="9900" y="19366"/>
                  <a:pt x="9900" y="19636"/>
                </a:cubicBezTo>
                <a:cubicBezTo>
                  <a:pt x="9900" y="19908"/>
                  <a:pt x="10303" y="20127"/>
                  <a:pt x="10800" y="20127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noProof="0"/>
          </a:p>
        </p:txBody>
      </p:sp>
      <p:sp>
        <p:nvSpPr>
          <p:cNvPr id="19" name="Shape 4379">
            <a:extLst>
              <a:ext uri="{FF2B5EF4-FFF2-40B4-BE49-F238E27FC236}">
                <a16:creationId xmlns:a16="http://schemas.microsoft.com/office/drawing/2014/main" id="{E4408FF8-E342-42F8-BBE9-1220822B5E99}"/>
              </a:ext>
            </a:extLst>
          </p:cNvPr>
          <p:cNvSpPr/>
          <p:nvPr userDrawn="1"/>
        </p:nvSpPr>
        <p:spPr>
          <a:xfrm>
            <a:off x="6458938" y="4327945"/>
            <a:ext cx="258875" cy="1882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8900"/>
                </a:moveTo>
                <a:cubicBezTo>
                  <a:pt x="20618" y="18980"/>
                  <a:pt x="20611" y="19058"/>
                  <a:pt x="20601" y="19135"/>
                </a:cubicBezTo>
                <a:lnTo>
                  <a:pt x="14539" y="10800"/>
                </a:lnTo>
                <a:lnTo>
                  <a:pt x="20601" y="2465"/>
                </a:lnTo>
                <a:cubicBezTo>
                  <a:pt x="20611" y="2542"/>
                  <a:pt x="20618" y="2620"/>
                  <a:pt x="20618" y="2700"/>
                </a:cubicBezTo>
                <a:cubicBezTo>
                  <a:pt x="20618" y="2700"/>
                  <a:pt x="20618" y="18900"/>
                  <a:pt x="20618" y="18900"/>
                </a:cubicBezTo>
                <a:close/>
                <a:moveTo>
                  <a:pt x="19636" y="20250"/>
                </a:moveTo>
                <a:lnTo>
                  <a:pt x="1964" y="20250"/>
                </a:lnTo>
                <a:cubicBezTo>
                  <a:pt x="1849" y="20250"/>
                  <a:pt x="1739" y="20218"/>
                  <a:pt x="1637" y="20168"/>
                </a:cubicBezTo>
                <a:lnTo>
                  <a:pt x="7755" y="11754"/>
                </a:lnTo>
                <a:lnTo>
                  <a:pt x="9440" y="14072"/>
                </a:lnTo>
                <a:cubicBezTo>
                  <a:pt x="9816" y="14589"/>
                  <a:pt x="10308" y="14847"/>
                  <a:pt x="10800" y="14847"/>
                </a:cubicBezTo>
                <a:cubicBezTo>
                  <a:pt x="11292" y="14847"/>
                  <a:pt x="11784" y="14589"/>
                  <a:pt x="12159" y="14072"/>
                </a:cubicBezTo>
                <a:lnTo>
                  <a:pt x="13845" y="11754"/>
                </a:lnTo>
                <a:lnTo>
                  <a:pt x="19964" y="20168"/>
                </a:lnTo>
                <a:cubicBezTo>
                  <a:pt x="19861" y="20218"/>
                  <a:pt x="19752" y="20250"/>
                  <a:pt x="19636" y="20250"/>
                </a:cubicBezTo>
                <a:moveTo>
                  <a:pt x="982" y="18900"/>
                </a:moveTo>
                <a:lnTo>
                  <a:pt x="982" y="2700"/>
                </a:lnTo>
                <a:cubicBezTo>
                  <a:pt x="982" y="2620"/>
                  <a:pt x="989" y="2542"/>
                  <a:pt x="999" y="2465"/>
                </a:cubicBezTo>
                <a:lnTo>
                  <a:pt x="7061" y="10800"/>
                </a:lnTo>
                <a:lnTo>
                  <a:pt x="999" y="19135"/>
                </a:lnTo>
                <a:cubicBezTo>
                  <a:pt x="989" y="19058"/>
                  <a:pt x="982" y="18980"/>
                  <a:pt x="982" y="18900"/>
                </a:cubicBezTo>
                <a:moveTo>
                  <a:pt x="1964" y="1350"/>
                </a:moveTo>
                <a:lnTo>
                  <a:pt x="19636" y="1350"/>
                </a:lnTo>
                <a:cubicBezTo>
                  <a:pt x="19752" y="1350"/>
                  <a:pt x="19861" y="1382"/>
                  <a:pt x="19964" y="1433"/>
                </a:cubicBezTo>
                <a:lnTo>
                  <a:pt x="11465" y="13118"/>
                </a:lnTo>
                <a:cubicBezTo>
                  <a:pt x="11288" y="13362"/>
                  <a:pt x="11051" y="13497"/>
                  <a:pt x="10800" y="13497"/>
                </a:cubicBezTo>
                <a:cubicBezTo>
                  <a:pt x="10549" y="13497"/>
                  <a:pt x="10312" y="13362"/>
                  <a:pt x="10134" y="13118"/>
                </a:cubicBezTo>
                <a:lnTo>
                  <a:pt x="1637" y="1433"/>
                </a:lnTo>
                <a:cubicBezTo>
                  <a:pt x="1739" y="1382"/>
                  <a:pt x="1849" y="1350"/>
                  <a:pt x="1964" y="1350"/>
                </a:cubicBezTo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1209"/>
                  <a:pt x="0" y="2700"/>
                </a:cubicBezTo>
                <a:lnTo>
                  <a:pt x="0" y="18900"/>
                </a:lnTo>
                <a:cubicBezTo>
                  <a:pt x="0" y="2039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391"/>
                  <a:pt x="21600" y="18900"/>
                </a:cubicBezTo>
                <a:lnTo>
                  <a:pt x="21600" y="2700"/>
                </a:lnTo>
                <a:cubicBezTo>
                  <a:pt x="21600" y="1209"/>
                  <a:pt x="20721" y="0"/>
                  <a:pt x="19636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noProof="0"/>
          </a:p>
        </p:txBody>
      </p:sp>
      <p:sp>
        <p:nvSpPr>
          <p:cNvPr id="20" name="Shape 4487">
            <a:extLst>
              <a:ext uri="{FF2B5EF4-FFF2-40B4-BE49-F238E27FC236}">
                <a16:creationId xmlns:a16="http://schemas.microsoft.com/office/drawing/2014/main" id="{11D27456-C005-4109-9E74-0B692200A0B3}"/>
              </a:ext>
            </a:extLst>
          </p:cNvPr>
          <p:cNvSpPr/>
          <p:nvPr userDrawn="1"/>
        </p:nvSpPr>
        <p:spPr>
          <a:xfrm>
            <a:off x="6471716" y="4650082"/>
            <a:ext cx="233318" cy="2333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850" y="17620"/>
                </a:moveTo>
                <a:cubicBezTo>
                  <a:pt x="17270" y="17122"/>
                  <a:pt x="16604" y="16682"/>
                  <a:pt x="15855" y="16324"/>
                </a:cubicBezTo>
                <a:cubicBezTo>
                  <a:pt x="15868" y="16284"/>
                  <a:pt x="15882" y="16244"/>
                  <a:pt x="15896" y="16203"/>
                </a:cubicBezTo>
                <a:cubicBezTo>
                  <a:pt x="16131" y="15456"/>
                  <a:pt x="16320" y="14656"/>
                  <a:pt x="16454" y="13811"/>
                </a:cubicBezTo>
                <a:cubicBezTo>
                  <a:pt x="16471" y="13704"/>
                  <a:pt x="16484" y="13596"/>
                  <a:pt x="16499" y="13488"/>
                </a:cubicBezTo>
                <a:cubicBezTo>
                  <a:pt x="16544" y="13166"/>
                  <a:pt x="16581" y="12839"/>
                  <a:pt x="16610" y="12507"/>
                </a:cubicBezTo>
                <a:cubicBezTo>
                  <a:pt x="16621" y="12383"/>
                  <a:pt x="16632" y="12260"/>
                  <a:pt x="16641" y="12135"/>
                </a:cubicBezTo>
                <a:cubicBezTo>
                  <a:pt x="16660" y="11858"/>
                  <a:pt x="16664" y="11574"/>
                  <a:pt x="16673" y="11291"/>
                </a:cubicBezTo>
                <a:lnTo>
                  <a:pt x="20598" y="11291"/>
                </a:lnTo>
                <a:cubicBezTo>
                  <a:pt x="20476" y="13747"/>
                  <a:pt x="19450" y="15962"/>
                  <a:pt x="17850" y="17620"/>
                </a:cubicBezTo>
                <a:moveTo>
                  <a:pt x="13714" y="20178"/>
                </a:moveTo>
                <a:cubicBezTo>
                  <a:pt x="13925" y="19957"/>
                  <a:pt x="14127" y="19710"/>
                  <a:pt x="14321" y="19444"/>
                </a:cubicBezTo>
                <a:cubicBezTo>
                  <a:pt x="14339" y="19419"/>
                  <a:pt x="14357" y="19394"/>
                  <a:pt x="14375" y="19369"/>
                </a:cubicBezTo>
                <a:cubicBezTo>
                  <a:pt x="14764" y="18822"/>
                  <a:pt x="15116" y="18192"/>
                  <a:pt x="15420" y="17488"/>
                </a:cubicBezTo>
                <a:cubicBezTo>
                  <a:pt x="15436" y="17450"/>
                  <a:pt x="15451" y="17410"/>
                  <a:pt x="15467" y="17372"/>
                </a:cubicBezTo>
                <a:cubicBezTo>
                  <a:pt x="15485" y="17329"/>
                  <a:pt x="15499" y="17282"/>
                  <a:pt x="15517" y="17239"/>
                </a:cubicBezTo>
                <a:cubicBezTo>
                  <a:pt x="16123" y="17535"/>
                  <a:pt x="16665" y="17890"/>
                  <a:pt x="17142" y="18285"/>
                </a:cubicBezTo>
                <a:cubicBezTo>
                  <a:pt x="16149" y="19129"/>
                  <a:pt x="14989" y="19782"/>
                  <a:pt x="13714" y="20178"/>
                </a:cubicBezTo>
                <a:moveTo>
                  <a:pt x="11291" y="20569"/>
                </a:moveTo>
                <a:lnTo>
                  <a:pt x="11291" y="16221"/>
                </a:lnTo>
                <a:cubicBezTo>
                  <a:pt x="12498" y="16271"/>
                  <a:pt x="13638" y="16493"/>
                  <a:pt x="14652" y="16869"/>
                </a:cubicBezTo>
                <a:cubicBezTo>
                  <a:pt x="13850" y="18909"/>
                  <a:pt x="12654" y="20298"/>
                  <a:pt x="11291" y="20569"/>
                </a:cubicBezTo>
                <a:moveTo>
                  <a:pt x="11291" y="11291"/>
                </a:moveTo>
                <a:lnTo>
                  <a:pt x="15697" y="11291"/>
                </a:lnTo>
                <a:cubicBezTo>
                  <a:pt x="15655" y="12995"/>
                  <a:pt x="15392" y="14581"/>
                  <a:pt x="14971" y="15948"/>
                </a:cubicBezTo>
                <a:cubicBezTo>
                  <a:pt x="13855" y="15534"/>
                  <a:pt x="12608" y="15291"/>
                  <a:pt x="11291" y="15240"/>
                </a:cubicBezTo>
                <a:cubicBezTo>
                  <a:pt x="11291" y="15240"/>
                  <a:pt x="11291" y="11291"/>
                  <a:pt x="11291" y="11291"/>
                </a:cubicBezTo>
                <a:close/>
                <a:moveTo>
                  <a:pt x="11291" y="6360"/>
                </a:moveTo>
                <a:cubicBezTo>
                  <a:pt x="12608" y="6309"/>
                  <a:pt x="13855" y="6066"/>
                  <a:pt x="14971" y="5652"/>
                </a:cubicBezTo>
                <a:cubicBezTo>
                  <a:pt x="15392" y="7019"/>
                  <a:pt x="15655" y="8605"/>
                  <a:pt x="15697" y="10309"/>
                </a:cubicBezTo>
                <a:lnTo>
                  <a:pt x="11291" y="10309"/>
                </a:lnTo>
                <a:cubicBezTo>
                  <a:pt x="11291" y="10309"/>
                  <a:pt x="11291" y="6360"/>
                  <a:pt x="11291" y="6360"/>
                </a:cubicBezTo>
                <a:close/>
                <a:moveTo>
                  <a:pt x="11291" y="1031"/>
                </a:moveTo>
                <a:cubicBezTo>
                  <a:pt x="12654" y="1302"/>
                  <a:pt x="13850" y="2691"/>
                  <a:pt x="14652" y="4731"/>
                </a:cubicBezTo>
                <a:cubicBezTo>
                  <a:pt x="13638" y="5107"/>
                  <a:pt x="12498" y="5329"/>
                  <a:pt x="11291" y="5379"/>
                </a:cubicBezTo>
                <a:cubicBezTo>
                  <a:pt x="11291" y="5379"/>
                  <a:pt x="11291" y="1031"/>
                  <a:pt x="11291" y="1031"/>
                </a:cubicBezTo>
                <a:close/>
                <a:moveTo>
                  <a:pt x="17142" y="3315"/>
                </a:moveTo>
                <a:cubicBezTo>
                  <a:pt x="16665" y="3711"/>
                  <a:pt x="16123" y="4065"/>
                  <a:pt x="15517" y="4361"/>
                </a:cubicBezTo>
                <a:cubicBezTo>
                  <a:pt x="15499" y="4318"/>
                  <a:pt x="15485" y="4271"/>
                  <a:pt x="15467" y="4229"/>
                </a:cubicBezTo>
                <a:cubicBezTo>
                  <a:pt x="15451" y="4190"/>
                  <a:pt x="15436" y="4151"/>
                  <a:pt x="15420" y="4112"/>
                </a:cubicBezTo>
                <a:cubicBezTo>
                  <a:pt x="15116" y="3408"/>
                  <a:pt x="14764" y="2778"/>
                  <a:pt x="14375" y="2231"/>
                </a:cubicBezTo>
                <a:cubicBezTo>
                  <a:pt x="14357" y="2206"/>
                  <a:pt x="14339" y="2181"/>
                  <a:pt x="14321" y="2156"/>
                </a:cubicBezTo>
                <a:cubicBezTo>
                  <a:pt x="14127" y="1890"/>
                  <a:pt x="13925" y="1643"/>
                  <a:pt x="13714" y="1422"/>
                </a:cubicBezTo>
                <a:cubicBezTo>
                  <a:pt x="14989" y="1818"/>
                  <a:pt x="16149" y="2471"/>
                  <a:pt x="17142" y="3315"/>
                </a:cubicBezTo>
                <a:moveTo>
                  <a:pt x="20598" y="10309"/>
                </a:moveTo>
                <a:lnTo>
                  <a:pt x="16673" y="10309"/>
                </a:lnTo>
                <a:cubicBezTo>
                  <a:pt x="16664" y="10027"/>
                  <a:pt x="16660" y="9742"/>
                  <a:pt x="16641" y="9465"/>
                </a:cubicBezTo>
                <a:cubicBezTo>
                  <a:pt x="16632" y="9340"/>
                  <a:pt x="16621" y="9217"/>
                  <a:pt x="16610" y="9093"/>
                </a:cubicBezTo>
                <a:cubicBezTo>
                  <a:pt x="16581" y="8761"/>
                  <a:pt x="16544" y="8434"/>
                  <a:pt x="16499" y="8112"/>
                </a:cubicBezTo>
                <a:cubicBezTo>
                  <a:pt x="16484" y="8005"/>
                  <a:pt x="16471" y="7896"/>
                  <a:pt x="16454" y="7789"/>
                </a:cubicBezTo>
                <a:cubicBezTo>
                  <a:pt x="16320" y="6944"/>
                  <a:pt x="16131" y="6144"/>
                  <a:pt x="15896" y="5397"/>
                </a:cubicBezTo>
                <a:cubicBezTo>
                  <a:pt x="15882" y="5357"/>
                  <a:pt x="15868" y="5317"/>
                  <a:pt x="15855" y="5276"/>
                </a:cubicBezTo>
                <a:cubicBezTo>
                  <a:pt x="16604" y="4918"/>
                  <a:pt x="17270" y="4478"/>
                  <a:pt x="17850" y="3981"/>
                </a:cubicBezTo>
                <a:cubicBezTo>
                  <a:pt x="19450" y="5638"/>
                  <a:pt x="20476" y="7853"/>
                  <a:pt x="20598" y="10309"/>
                </a:cubicBezTo>
                <a:moveTo>
                  <a:pt x="10309" y="5379"/>
                </a:moveTo>
                <a:cubicBezTo>
                  <a:pt x="9101" y="5329"/>
                  <a:pt x="7961" y="5107"/>
                  <a:pt x="6947" y="4731"/>
                </a:cubicBezTo>
                <a:cubicBezTo>
                  <a:pt x="7749" y="2691"/>
                  <a:pt x="8945" y="1302"/>
                  <a:pt x="10309" y="1031"/>
                </a:cubicBezTo>
                <a:cubicBezTo>
                  <a:pt x="10309" y="1031"/>
                  <a:pt x="10309" y="5379"/>
                  <a:pt x="10309" y="5379"/>
                </a:cubicBezTo>
                <a:close/>
                <a:moveTo>
                  <a:pt x="10309" y="10309"/>
                </a:moveTo>
                <a:lnTo>
                  <a:pt x="5903" y="10309"/>
                </a:lnTo>
                <a:cubicBezTo>
                  <a:pt x="5945" y="8605"/>
                  <a:pt x="6207" y="7019"/>
                  <a:pt x="6629" y="5652"/>
                </a:cubicBezTo>
                <a:cubicBezTo>
                  <a:pt x="7745" y="6066"/>
                  <a:pt x="8991" y="6309"/>
                  <a:pt x="10309" y="6360"/>
                </a:cubicBezTo>
                <a:cubicBezTo>
                  <a:pt x="10309" y="6360"/>
                  <a:pt x="10309" y="10309"/>
                  <a:pt x="10309" y="10309"/>
                </a:cubicBezTo>
                <a:close/>
                <a:moveTo>
                  <a:pt x="10309" y="15240"/>
                </a:moveTo>
                <a:cubicBezTo>
                  <a:pt x="8991" y="15291"/>
                  <a:pt x="7745" y="15534"/>
                  <a:pt x="6629" y="15948"/>
                </a:cubicBezTo>
                <a:cubicBezTo>
                  <a:pt x="6207" y="14581"/>
                  <a:pt x="5945" y="12995"/>
                  <a:pt x="5903" y="11291"/>
                </a:cubicBezTo>
                <a:lnTo>
                  <a:pt x="10309" y="11291"/>
                </a:lnTo>
                <a:cubicBezTo>
                  <a:pt x="10309" y="11291"/>
                  <a:pt x="10309" y="15240"/>
                  <a:pt x="10309" y="15240"/>
                </a:cubicBezTo>
                <a:close/>
                <a:moveTo>
                  <a:pt x="10309" y="20569"/>
                </a:moveTo>
                <a:cubicBezTo>
                  <a:pt x="8945" y="20298"/>
                  <a:pt x="7749" y="18909"/>
                  <a:pt x="6947" y="16869"/>
                </a:cubicBezTo>
                <a:cubicBezTo>
                  <a:pt x="7961" y="16493"/>
                  <a:pt x="9101" y="16271"/>
                  <a:pt x="10309" y="16221"/>
                </a:cubicBezTo>
                <a:cubicBezTo>
                  <a:pt x="10309" y="16221"/>
                  <a:pt x="10309" y="20569"/>
                  <a:pt x="10309" y="20569"/>
                </a:cubicBezTo>
                <a:close/>
                <a:moveTo>
                  <a:pt x="4458" y="18285"/>
                </a:moveTo>
                <a:cubicBezTo>
                  <a:pt x="4934" y="17890"/>
                  <a:pt x="5476" y="17535"/>
                  <a:pt x="6083" y="17239"/>
                </a:cubicBezTo>
                <a:cubicBezTo>
                  <a:pt x="6100" y="17282"/>
                  <a:pt x="6115" y="17329"/>
                  <a:pt x="6132" y="17372"/>
                </a:cubicBezTo>
                <a:cubicBezTo>
                  <a:pt x="6149" y="17410"/>
                  <a:pt x="6163" y="17450"/>
                  <a:pt x="6180" y="17488"/>
                </a:cubicBezTo>
                <a:cubicBezTo>
                  <a:pt x="6484" y="18192"/>
                  <a:pt x="6835" y="18822"/>
                  <a:pt x="7224" y="19369"/>
                </a:cubicBezTo>
                <a:cubicBezTo>
                  <a:pt x="7242" y="19394"/>
                  <a:pt x="7261" y="19419"/>
                  <a:pt x="7279" y="19444"/>
                </a:cubicBezTo>
                <a:cubicBezTo>
                  <a:pt x="7472" y="19710"/>
                  <a:pt x="7674" y="19957"/>
                  <a:pt x="7886" y="20178"/>
                </a:cubicBezTo>
                <a:cubicBezTo>
                  <a:pt x="6610" y="19782"/>
                  <a:pt x="5451" y="19129"/>
                  <a:pt x="4458" y="18285"/>
                </a:cubicBezTo>
                <a:moveTo>
                  <a:pt x="1002" y="11291"/>
                </a:moveTo>
                <a:lnTo>
                  <a:pt x="4927" y="11291"/>
                </a:lnTo>
                <a:cubicBezTo>
                  <a:pt x="4935" y="11574"/>
                  <a:pt x="4940" y="11858"/>
                  <a:pt x="4958" y="12135"/>
                </a:cubicBezTo>
                <a:cubicBezTo>
                  <a:pt x="4967" y="12260"/>
                  <a:pt x="4979" y="12383"/>
                  <a:pt x="4989" y="12507"/>
                </a:cubicBezTo>
                <a:cubicBezTo>
                  <a:pt x="5018" y="12839"/>
                  <a:pt x="5055" y="13166"/>
                  <a:pt x="5100" y="13488"/>
                </a:cubicBezTo>
                <a:cubicBezTo>
                  <a:pt x="5116" y="13596"/>
                  <a:pt x="5129" y="13704"/>
                  <a:pt x="5146" y="13811"/>
                </a:cubicBezTo>
                <a:cubicBezTo>
                  <a:pt x="5280" y="14656"/>
                  <a:pt x="5468" y="15456"/>
                  <a:pt x="5704" y="16203"/>
                </a:cubicBezTo>
                <a:cubicBezTo>
                  <a:pt x="5718" y="16244"/>
                  <a:pt x="5731" y="16284"/>
                  <a:pt x="5744" y="16324"/>
                </a:cubicBezTo>
                <a:cubicBezTo>
                  <a:pt x="4996" y="16682"/>
                  <a:pt x="4330" y="17122"/>
                  <a:pt x="3749" y="17620"/>
                </a:cubicBezTo>
                <a:cubicBezTo>
                  <a:pt x="2150" y="15962"/>
                  <a:pt x="1123" y="13747"/>
                  <a:pt x="1002" y="11291"/>
                </a:cubicBezTo>
                <a:moveTo>
                  <a:pt x="3749" y="3981"/>
                </a:moveTo>
                <a:cubicBezTo>
                  <a:pt x="4330" y="4478"/>
                  <a:pt x="4996" y="4918"/>
                  <a:pt x="5744" y="5276"/>
                </a:cubicBezTo>
                <a:cubicBezTo>
                  <a:pt x="5731" y="5317"/>
                  <a:pt x="5718" y="5357"/>
                  <a:pt x="5704" y="5397"/>
                </a:cubicBezTo>
                <a:cubicBezTo>
                  <a:pt x="5469" y="6144"/>
                  <a:pt x="5280" y="6944"/>
                  <a:pt x="5146" y="7789"/>
                </a:cubicBezTo>
                <a:cubicBezTo>
                  <a:pt x="5129" y="7896"/>
                  <a:pt x="5116" y="8005"/>
                  <a:pt x="5100" y="8112"/>
                </a:cubicBezTo>
                <a:cubicBezTo>
                  <a:pt x="5055" y="8434"/>
                  <a:pt x="5018" y="8761"/>
                  <a:pt x="4989" y="9093"/>
                </a:cubicBezTo>
                <a:cubicBezTo>
                  <a:pt x="4979" y="9217"/>
                  <a:pt x="4967" y="9340"/>
                  <a:pt x="4958" y="9465"/>
                </a:cubicBezTo>
                <a:cubicBezTo>
                  <a:pt x="4940" y="9742"/>
                  <a:pt x="4935" y="10027"/>
                  <a:pt x="4927" y="10309"/>
                </a:cubicBezTo>
                <a:lnTo>
                  <a:pt x="1002" y="10309"/>
                </a:lnTo>
                <a:cubicBezTo>
                  <a:pt x="1123" y="7853"/>
                  <a:pt x="2150" y="5638"/>
                  <a:pt x="3749" y="3981"/>
                </a:cubicBezTo>
                <a:moveTo>
                  <a:pt x="7886" y="1422"/>
                </a:moveTo>
                <a:cubicBezTo>
                  <a:pt x="7674" y="1643"/>
                  <a:pt x="7472" y="1890"/>
                  <a:pt x="7279" y="2156"/>
                </a:cubicBezTo>
                <a:cubicBezTo>
                  <a:pt x="7261" y="2181"/>
                  <a:pt x="7242" y="2206"/>
                  <a:pt x="7224" y="2231"/>
                </a:cubicBezTo>
                <a:cubicBezTo>
                  <a:pt x="6835" y="2778"/>
                  <a:pt x="6484" y="3408"/>
                  <a:pt x="6180" y="4112"/>
                </a:cubicBezTo>
                <a:cubicBezTo>
                  <a:pt x="6163" y="4151"/>
                  <a:pt x="6149" y="4190"/>
                  <a:pt x="6132" y="4229"/>
                </a:cubicBezTo>
                <a:cubicBezTo>
                  <a:pt x="6115" y="4271"/>
                  <a:pt x="6100" y="4318"/>
                  <a:pt x="6083" y="4361"/>
                </a:cubicBezTo>
                <a:cubicBezTo>
                  <a:pt x="5476" y="4065"/>
                  <a:pt x="4934" y="3711"/>
                  <a:pt x="4458" y="3315"/>
                </a:cubicBezTo>
                <a:cubicBezTo>
                  <a:pt x="5451" y="2471"/>
                  <a:pt x="6610" y="1818"/>
                  <a:pt x="7886" y="142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noProof="0"/>
          </a:p>
        </p:txBody>
      </p:sp>
      <p:sp>
        <p:nvSpPr>
          <p:cNvPr id="21" name="Right Triangle 20">
            <a:extLst>
              <a:ext uri="{FF2B5EF4-FFF2-40B4-BE49-F238E27FC236}">
                <a16:creationId xmlns:a16="http://schemas.microsoft.com/office/drawing/2014/main" id="{FDDD2B84-3CB9-4567-8C91-C538E8A1C89F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4EF3020-1476-41B1-9FE7-B476A25C53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1B64EC3-B232-415D-8E27-EB3E24D13922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261CE2F-F199-4242-AC6C-692676B81FF1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icture Placeholder 24">
            <a:extLst>
              <a:ext uri="{FF2B5EF4-FFF2-40B4-BE49-F238E27FC236}">
                <a16:creationId xmlns:a16="http://schemas.microsoft.com/office/drawing/2014/main" id="{89C0506D-0CA6-4583-9D04-24E7F4D16A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8390512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B16155-303B-403D-8B49-D4CEE47D68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853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915EF5-4ABE-4759-AC09-679CD6083A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6971" y="6356350"/>
            <a:ext cx="7402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8699F50C-BE38-4BD0-BA84-9B090E1F2B9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AA2D2B61-D240-024D-AD60-4162EF152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9"/>
            <a:ext cx="10835122" cy="1147968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64885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85" r:id="rId3"/>
    <p:sldLayoutId id="2147483706" r:id="rId4"/>
    <p:sldLayoutId id="2147483708" r:id="rId5"/>
    <p:sldLayoutId id="2147483704" r:id="rId6"/>
    <p:sldLayoutId id="2147483689" r:id="rId7"/>
    <p:sldLayoutId id="2147483668" r:id="rId8"/>
    <p:sldLayoutId id="2147483707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692" r:id="rId17"/>
    <p:sldLayoutId id="2147483697" r:id="rId18"/>
    <p:sldLayoutId id="2147483674" r:id="rId1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IN"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E7A40"/>
        </a:buClr>
        <a:buFont typeface="Arial" panose="020B0604020202020204" pitchFamily="34" charset="0"/>
        <a:buChar char="•"/>
        <a:defRPr lang="en-US" sz="24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IN" sz="16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s://uk.anygator.com/search/Savings+Account" TargetMode="External"/><Relationship Id="rId7" Type="http://schemas.openxmlformats.org/officeDocument/2006/relationships/image" Target="../media/image1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creativecommons.org/licenses/by/3.0/" TargetMode="Externa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ligadasaude.blogspot.com/2014/02/estudo-questiona-frequencia-de.html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creativecommons.org/licenses/by-nc-sa/3.0/" TargetMode="External"/><Relationship Id="rId5" Type="http://schemas.openxmlformats.org/officeDocument/2006/relationships/hyperlink" Target="https://www.propublica.org/article/irs-now-audits-poor-americans-at-about-the-same-rate-as-the-top-1-percent" TargetMode="Externa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2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uk.anygator.com/search/Savings+Account" TargetMode="External"/><Relationship Id="rId7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creativecommons.org/licenses/by/3.0/" TargetMode="Externa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ourneyoutofpink.com/2018/12/cancer-gift-that-keeps-on-giving-high.html" TargetMode="External"/><Relationship Id="rId7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creativecommons.org/licenses/by/3.0/" TargetMode="Externa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6" title="Building image">
            <a:extLst>
              <a:ext uri="{FF2B5EF4-FFF2-40B4-BE49-F238E27FC236}">
                <a16:creationId xmlns:a16="http://schemas.microsoft.com/office/drawing/2014/main" id="{257F6BCE-75BB-4ECD-BEA5-21C36A9CC0E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0784" r="20784"/>
          <a:stretch>
            <a:fillRect/>
          </a:stretch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638ACE-163E-40EB-A458-E794C67EA2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4007" y="2495037"/>
            <a:ext cx="4853573" cy="1616252"/>
          </a:xfrm>
        </p:spPr>
        <p:txBody>
          <a:bodyPr/>
          <a:lstStyle/>
          <a:p>
            <a:r>
              <a:rPr lang="en-US" dirty="0"/>
              <a:t>Insurance Benefits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9205DF-8F5E-49F7-B00E-6F58293F51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4896" y="4111289"/>
            <a:ext cx="5657760" cy="1257574"/>
          </a:xfrm>
        </p:spPr>
        <p:txBody>
          <a:bodyPr/>
          <a:lstStyle/>
          <a:p>
            <a:pPr algn="ctr"/>
            <a:r>
              <a:rPr lang="en-US" sz="2000" dirty="0"/>
              <a:t>2023- 2024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C372CE8-2A53-48B9-9E3D-D6AED047F51D}"/>
              </a:ext>
            </a:extLst>
          </p:cNvPr>
          <p:cNvSpPr/>
          <p:nvPr/>
        </p:nvSpPr>
        <p:spPr>
          <a:xfrm>
            <a:off x="2811909" y="2417618"/>
            <a:ext cx="1911927" cy="2022764"/>
          </a:xfrm>
          <a:prstGeom prst="roundRect">
            <a:avLst/>
          </a:prstGeom>
          <a:blipFill dpi="0" rotWithShape="1">
            <a:blip r:embed="rId3"/>
            <a:srcRect/>
            <a:stretch>
              <a:fillRect t="-1000"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B1CD01E-06EA-4834-8C4C-C93A89613D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1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39" y="108069"/>
            <a:ext cx="2603696" cy="490363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2C447FB-DE18-C8AD-1557-B46CF7C567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16083" y="1976537"/>
            <a:ext cx="3552410" cy="1326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699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Placeholder 58">
            <a:extLst>
              <a:ext uri="{FF2B5EF4-FFF2-40B4-BE49-F238E27FC236}">
                <a16:creationId xmlns:a16="http://schemas.microsoft.com/office/drawing/2014/main" id="{3FCCC668-2247-4814-9CC5-9C5D4B447AA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9508" r="19508"/>
          <a:stretch/>
        </p:blipFill>
        <p:spPr>
          <a:xfrm>
            <a:off x="6604000" y="0"/>
            <a:ext cx="5588000" cy="6872249"/>
          </a:xfrm>
          <a:custGeom>
            <a:avLst/>
            <a:gdLst>
              <a:gd name="connsiteX0" fmla="*/ 6021821 w 6021821"/>
              <a:gd name="connsiteY0" fmla="*/ 0 h 5422900"/>
              <a:gd name="connsiteX1" fmla="*/ 6021821 w 6021821"/>
              <a:gd name="connsiteY1" fmla="*/ 5422900 h 5422900"/>
              <a:gd name="connsiteX2" fmla="*/ 0 w 6021821"/>
              <a:gd name="connsiteY2" fmla="*/ 5422900 h 542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21821" h="5422900">
                <a:moveTo>
                  <a:pt x="6021821" y="0"/>
                </a:moveTo>
                <a:lnTo>
                  <a:pt x="6021821" y="5422900"/>
                </a:lnTo>
                <a:lnTo>
                  <a:pt x="0" y="5422900"/>
                </a:lnTo>
                <a:close/>
              </a:path>
            </a:pathLst>
          </a:cu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267D224-5586-43DC-82CA-8605E158298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699F50C-BE38-4BD0-BA84-9B090E1F2B9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8ECCA1-531D-4217-B3EC-13A26700AE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1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39" y="108069"/>
            <a:ext cx="2603696" cy="490363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53E31BA-5231-42B3-8C95-109B260A5452}"/>
              </a:ext>
            </a:extLst>
          </p:cNvPr>
          <p:cNvSpPr txBox="1"/>
          <p:nvPr/>
        </p:nvSpPr>
        <p:spPr>
          <a:xfrm>
            <a:off x="6604000" y="6872249"/>
            <a:ext cx="558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uk.anygator.com/search/Savings+Account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6" tooltip="https://creativecommons.org/licenses/by/3.0/"/>
              </a:rPr>
              <a:t>CC BY</a:t>
            </a:r>
            <a:endParaRPr lang="en-US" sz="90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5BC997D0-8CDE-F63B-41D5-2F61D0D3D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836" y="1017975"/>
            <a:ext cx="7342622" cy="1215566"/>
          </a:xfrm>
        </p:spPr>
        <p:txBody>
          <a:bodyPr/>
          <a:lstStyle/>
          <a:p>
            <a:r>
              <a:rPr lang="en-US" dirty="0"/>
              <a:t>Excellus BlueCross BlueShield</a:t>
            </a:r>
            <a:endParaRPr lang="en-US" b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FFAB88-8E69-7A47-CB2C-8073265BAA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0485" y="2384315"/>
            <a:ext cx="7086600" cy="279920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7A25D8B-91B7-BD05-B14E-17DC58458060}"/>
              </a:ext>
            </a:extLst>
          </p:cNvPr>
          <p:cNvSpPr txBox="1"/>
          <p:nvPr/>
        </p:nvSpPr>
        <p:spPr>
          <a:xfrm>
            <a:off x="1236785" y="5149630"/>
            <a:ext cx="533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https://www.excellusbcbs.com/find-a-doctor/provider</a:t>
            </a:r>
          </a:p>
        </p:txBody>
      </p:sp>
      <p:pic>
        <p:nvPicPr>
          <p:cNvPr id="9" name="Picture 4" descr="Health Insurance Plans | Excellus BlueCross BlueShield">
            <a:extLst>
              <a:ext uri="{FF2B5EF4-FFF2-40B4-BE49-F238E27FC236}">
                <a16:creationId xmlns:a16="http://schemas.microsoft.com/office/drawing/2014/main" id="{56E5E17F-8DB5-6B3D-9D30-C5259EE5EB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21" y="6295678"/>
            <a:ext cx="1681559" cy="308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6946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title="Building image">
            <a:extLst>
              <a:ext uri="{FF2B5EF4-FFF2-40B4-BE49-F238E27FC236}">
                <a16:creationId xmlns:a16="http://schemas.microsoft.com/office/drawing/2014/main" id="{2D599535-C841-457B-BE92-EECA801ED76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20784" r="20784"/>
          <a:stretch/>
        </p:blipFill>
        <p:spPr/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91CA16A-993E-43BA-BDDC-9E427CF951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23325" y="3216125"/>
            <a:ext cx="6093370" cy="647419"/>
          </a:xfrm>
        </p:spPr>
        <p:txBody>
          <a:bodyPr>
            <a:noAutofit/>
          </a:bodyPr>
          <a:lstStyle/>
          <a:p>
            <a:r>
              <a:rPr lang="en-US" sz="8000"/>
              <a:t>Dental</a:t>
            </a:r>
            <a:endParaRPr lang="en-US" sz="8000" b="0">
              <a:latin typeface="Calibri Light" panose="020F03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C23F911-1495-4C50-A4A2-DB61D3CA52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1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39" y="108069"/>
            <a:ext cx="2603696" cy="490363"/>
          </a:xfrm>
          <a:prstGeom prst="rect">
            <a:avLst/>
          </a:prstGeom>
          <a:noFill/>
        </p:spPr>
      </p:pic>
      <p:sp>
        <p:nvSpPr>
          <p:cNvPr id="6" name="Hexagon 5" descr="Solid dark colored hexagon in the middle of image accent">
            <a:extLst>
              <a:ext uri="{FF2B5EF4-FFF2-40B4-BE49-F238E27FC236}">
                <a16:creationId xmlns:a16="http://schemas.microsoft.com/office/drawing/2014/main" id="{861BD56E-E999-45AB-AC00-1365319877EF}"/>
              </a:ext>
            </a:extLst>
          </p:cNvPr>
          <p:cNvSpPr/>
          <p:nvPr/>
        </p:nvSpPr>
        <p:spPr>
          <a:xfrm rot="16200000">
            <a:off x="2411182" y="2143494"/>
            <a:ext cx="2972954" cy="2571012"/>
          </a:xfrm>
          <a:prstGeom prst="hexagon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 descr="Tooth with solid fill">
            <a:extLst>
              <a:ext uri="{FF2B5EF4-FFF2-40B4-BE49-F238E27FC236}">
                <a16:creationId xmlns:a16="http://schemas.microsoft.com/office/drawing/2014/main" id="{B14A3CD4-A672-4305-8D85-85EAE47991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942861" y="2529575"/>
            <a:ext cx="1854222" cy="1854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1280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4BD05F-6F41-4DC6-98B4-D58BCFF6D69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52225" y="6356350"/>
            <a:ext cx="739775" cy="365125"/>
          </a:xfrm>
        </p:spPr>
        <p:txBody>
          <a:bodyPr/>
          <a:lstStyle/>
          <a:p>
            <a:fld id="{8699F50C-BE38-4BD0-BA84-9B090E1F2B9B}" type="slidenum">
              <a:rPr lang="en-US" smtClean="0"/>
              <a:t>12</a:t>
            </a:fld>
            <a:endParaRPr lang="en-US"/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9EA881CD-BDCF-44A1-9B9F-AEDAE13C165B}"/>
              </a:ext>
            </a:extLst>
          </p:cNvPr>
          <p:cNvSpPr txBox="1">
            <a:spLocks/>
          </p:cNvSpPr>
          <p:nvPr/>
        </p:nvSpPr>
        <p:spPr>
          <a:xfrm>
            <a:off x="306786" y="177940"/>
            <a:ext cx="8388965" cy="647419"/>
          </a:xfrm>
          <a:prstGeom prst="rect">
            <a:avLst/>
          </a:prstGeom>
        </p:spPr>
        <p:txBody>
          <a:bodyPr vert="horz" lIns="91440" tIns="45720" rIns="9144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/>
              <a:t>Dental Insurance</a:t>
            </a:r>
            <a:endParaRPr lang="en-US" sz="5400" b="0">
              <a:latin typeface="Calibri Light" panose="020F030202020403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F835DA9-F676-4986-9002-68C23D0E54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3668768"/>
              </p:ext>
            </p:extLst>
          </p:nvPr>
        </p:nvGraphicFramePr>
        <p:xfrm>
          <a:off x="1706660" y="1041820"/>
          <a:ext cx="8778680" cy="5497092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33666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2063">
                  <a:extLst>
                    <a:ext uri="{9D8B030D-6E8A-4147-A177-3AD203B41FA5}">
                      <a16:colId xmlns:a16="http://schemas.microsoft.com/office/drawing/2014/main" val="2386090872"/>
                    </a:ext>
                  </a:extLst>
                </a:gridCol>
              </a:tblGrid>
              <a:tr h="488953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Coverage</a:t>
                      </a:r>
                      <a:endParaRPr lang="en-US" sz="18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5540" marR="5540" marT="5540" marB="0" anchor="ctr">
                    <a:lnR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2">
                            <a:lumMod val="10000"/>
                          </a:schemeClr>
                        </a:gs>
                        <a:gs pos="57000">
                          <a:schemeClr val="accent1"/>
                        </a:gs>
                        <a:gs pos="100000">
                          <a:schemeClr val="tx2">
                            <a:lumMod val="1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Excellus</a:t>
                      </a:r>
                      <a:r>
                        <a:rPr lang="en-US" sz="1800" b="1" u="none" strike="noStrike" baseline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Dental Blue Options</a:t>
                      </a:r>
                      <a:endParaRPr lang="en-US" sz="18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5540" marR="5540" marT="5540" marB="0" anchor="ctr">
                    <a:lnL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2">
                            <a:lumMod val="10000"/>
                          </a:schemeClr>
                        </a:gs>
                        <a:gs pos="57000">
                          <a:schemeClr val="accent1"/>
                        </a:gs>
                        <a:gs pos="100000">
                          <a:schemeClr val="tx2">
                            <a:lumMod val="1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616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en-US" sz="1400" b="1" u="none" strike="noStrike">
                          <a:effectLst/>
                          <a:latin typeface="+mj-lt"/>
                        </a:rPr>
                        <a:t>Deductible Single/Family</a:t>
                      </a:r>
                      <a:endParaRPr lang="en-US" sz="1400" b="1" i="0" u="none" strike="noStrike"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5540" marR="5540" marT="5540" marB="0" anchor="ctr">
                    <a:lnR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+mj-lt"/>
                        </a:rPr>
                        <a:t>$50 Single / $150 Family</a:t>
                      </a:r>
                      <a:endParaRPr lang="en-US" sz="1400" b="1" i="0" u="none" strike="noStrike"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5540" marR="5540" marT="5540" marB="0" anchor="ctr">
                    <a:lnL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862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en-US" sz="1400" b="1" u="none" strike="noStrike">
                          <a:effectLst/>
                          <a:latin typeface="+mj-lt"/>
                        </a:rPr>
                        <a:t>Annual Max Per Person</a:t>
                      </a:r>
                      <a:endParaRPr lang="en-US" sz="1400" b="1" i="0" u="none" strike="noStrike"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5540" marR="5540" marT="5540" marB="0" anchor="ctr">
                    <a:lnR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+mj-lt"/>
                        </a:rPr>
                        <a:t> $1,000</a:t>
                      </a:r>
                      <a:endParaRPr lang="en-US" sz="1400" b="1" i="0" u="none" strike="noStrike"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5540" marR="5540" marT="5540" marB="0" anchor="ctr">
                    <a:lnL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632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en-US" sz="1400" b="1" u="none" strike="noStrike">
                          <a:effectLst/>
                          <a:latin typeface="+mj-lt"/>
                        </a:rPr>
                        <a:t>Dependent Age</a:t>
                      </a:r>
                      <a:endParaRPr lang="en-US" sz="1400" b="1" i="0" u="none" strike="noStrike"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5540" marR="5540" marT="5540" marB="0" anchor="ctr">
                    <a:lnR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+mj-lt"/>
                        </a:rPr>
                        <a:t> 26 / 26</a:t>
                      </a:r>
                      <a:endParaRPr lang="en-US" sz="1400" b="1" i="0" u="none" strike="noStrike"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5540" marR="5540" marT="5540" marB="0" anchor="ctr">
                    <a:lnL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3556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en-US" sz="1400" b="1" u="none" strike="noStrike">
                          <a:effectLst/>
                          <a:latin typeface="+mj-lt"/>
                        </a:rPr>
                        <a:t>Waiting Periods</a:t>
                      </a:r>
                      <a:endParaRPr lang="en-US" sz="1400" b="1" i="0" u="none" strike="noStrike"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5540" marR="5540" marT="5540" marB="0" anchor="ctr">
                    <a:lnR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u="none" strike="noStrike" dirty="0">
                          <a:effectLst/>
                          <a:latin typeface="+mj-lt"/>
                        </a:rPr>
                        <a:t>None for timely entrants</a:t>
                      </a:r>
                      <a:endParaRPr lang="en-US" sz="1400" b="0" i="0" u="none" strike="noStrike" dirty="0"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5540" marR="5540" marT="5540" marB="0" anchor="ctr">
                    <a:lnL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3556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en-US" sz="1400" b="1" u="none" strike="noStrike">
                          <a:effectLst/>
                          <a:latin typeface="+mj-lt"/>
                        </a:rPr>
                        <a:t>Out</a:t>
                      </a:r>
                      <a:r>
                        <a:rPr lang="en-US" sz="1400" b="1" u="none" strike="noStrike" baseline="0">
                          <a:effectLst/>
                          <a:latin typeface="+mj-lt"/>
                        </a:rPr>
                        <a:t> of Network Coverage</a:t>
                      </a:r>
                      <a:endParaRPr lang="en-US" sz="1400" b="1" i="0" u="none" strike="noStrike"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5540" marR="5540" marT="5540" marB="0" anchor="ctr">
                    <a:lnR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u="none" strike="noStrike" dirty="0">
                          <a:effectLst/>
                          <a:latin typeface="+mj-lt"/>
                        </a:rPr>
                        <a:t>90% UCR</a:t>
                      </a:r>
                      <a:endParaRPr lang="en-US" sz="1400" b="0" i="0" u="none" strike="noStrike" dirty="0"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5540" marR="5540" marT="5540" marB="0" anchor="ctr">
                    <a:lnL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6320">
                <a:tc gridSpan="2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b"/>
                      <a:r>
                        <a:rPr lang="en-US" sz="1400" b="1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Preventive Services</a:t>
                      </a:r>
                      <a:endParaRPr lang="en-US" sz="14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5540" marR="5540" marT="5540" marB="0" anchor="b">
                    <a:lnT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2">
                            <a:lumMod val="10000"/>
                          </a:schemeClr>
                        </a:gs>
                        <a:gs pos="57000">
                          <a:schemeClr val="accent1"/>
                        </a:gs>
                        <a:gs pos="100000">
                          <a:schemeClr val="tx2">
                            <a:lumMod val="10000"/>
                          </a:schemeClr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632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en-US" sz="1400" b="1" u="none" strike="noStrike">
                          <a:effectLst/>
                          <a:latin typeface="+mj-lt"/>
                        </a:rPr>
                        <a:t>Oral exam</a:t>
                      </a:r>
                      <a:endParaRPr lang="en-US" sz="1400" b="1" i="0" u="none" strike="noStrike"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5540" marR="5540" marT="5540" marB="0" anchor="ctr">
                    <a:lnR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4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+mj-lt"/>
                        </a:rPr>
                        <a:t>Covered at</a:t>
                      </a:r>
                      <a:r>
                        <a:rPr lang="en-US" sz="1400" u="none" strike="noStrike" baseline="0">
                          <a:effectLst/>
                          <a:latin typeface="+mj-lt"/>
                        </a:rPr>
                        <a:t> 100%</a:t>
                      </a:r>
                      <a:endParaRPr lang="en-US" sz="1400" b="1" i="0" u="none" strike="noStrike"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5540" marR="5540" marT="5540" marB="0" anchor="ctr">
                    <a:lnL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632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en-US" sz="1400" b="1" u="none" strike="noStrike">
                          <a:effectLst/>
                          <a:latin typeface="+mj-lt"/>
                        </a:rPr>
                        <a:t>Cleanings</a:t>
                      </a:r>
                      <a:endParaRPr lang="en-US" sz="1400" b="1" i="0" u="none" strike="noStrike"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5540" marR="5540" marT="5540" marB="0" anchor="ctr">
                    <a:lnR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0" marR="5540" marT="55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632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en-US" sz="1400" b="1" u="none" strike="noStrike">
                          <a:effectLst/>
                          <a:latin typeface="+mj-lt"/>
                        </a:rPr>
                        <a:t>X-Rays</a:t>
                      </a:r>
                      <a:endParaRPr lang="en-US" sz="1400" b="1" i="0" u="none" strike="noStrike"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5540" marR="5540" marT="5540" marB="0" anchor="ctr">
                    <a:lnR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0" marR="5540" marT="55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632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en-US" sz="1400" b="1" u="none" strike="noStrike">
                          <a:effectLst/>
                          <a:latin typeface="+mj-lt"/>
                        </a:rPr>
                        <a:t>Fluoride for Children</a:t>
                      </a:r>
                      <a:endParaRPr lang="en-US" sz="1400" b="1" i="0" u="none" strike="noStrike"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5540" marR="5540" marT="5540" marB="0" anchor="ctr">
                    <a:lnR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0" marR="5540" marT="55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6320">
                <a:tc gridSpan="2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b"/>
                      <a:r>
                        <a:rPr lang="en-US" sz="1400" b="1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Basic Service</a:t>
                      </a:r>
                      <a:endParaRPr lang="en-US" sz="14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5540" marR="5540" marT="5540" marB="0" anchor="b">
                    <a:lnT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2">
                            <a:lumMod val="10000"/>
                          </a:schemeClr>
                        </a:gs>
                        <a:gs pos="57000">
                          <a:schemeClr val="accent1"/>
                        </a:gs>
                        <a:gs pos="100000">
                          <a:schemeClr val="tx2">
                            <a:lumMod val="10000"/>
                          </a:schemeClr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5540" marR="5540" marT="5540" marB="0" anchor="b">
                    <a:lnL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/>
                        </a:gs>
                        <a:gs pos="57000">
                          <a:srgbClr val="014067"/>
                        </a:gs>
                        <a:gs pos="100000">
                          <a:schemeClr val="accent1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632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en-US" sz="1400" b="1" u="none" strike="noStrike">
                          <a:effectLst/>
                          <a:latin typeface="+mj-lt"/>
                        </a:rPr>
                        <a:t>Fillings</a:t>
                      </a:r>
                      <a:endParaRPr lang="en-US" sz="1400" b="1" i="0" u="none" strike="noStrike"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5540" marR="5540" marT="5540" marB="0" anchor="ctr">
                    <a:lnR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1400">
                          <a:latin typeface="+mj-lt"/>
                        </a:rPr>
                        <a:t>Covered at 80%, subject to deductible</a:t>
                      </a:r>
                      <a:endParaRPr lang="en-US" sz="140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5540" marR="5540" marT="5540" marB="0" anchor="ctr">
                    <a:lnL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9065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en-US" sz="1400" b="1" u="none" strike="noStrike">
                          <a:effectLst/>
                          <a:latin typeface="+mj-lt"/>
                        </a:rPr>
                        <a:t>Root Canal</a:t>
                      </a:r>
                      <a:endParaRPr lang="en-US" sz="1400" b="1" i="0" u="none" strike="noStrike"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5540" marR="5540" marT="5540" marB="0" anchor="ctr">
                    <a:lnR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0" marR="5540" marT="55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6320">
                <a:tc gridSpan="2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b"/>
                      <a:r>
                        <a:rPr lang="en-US" sz="1400" b="1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Major Service</a:t>
                      </a:r>
                      <a:endParaRPr lang="en-US" sz="14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5540" marR="5540" marT="5540" marB="0" anchor="b">
                    <a:lnT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2">
                            <a:lumMod val="10000"/>
                          </a:schemeClr>
                        </a:gs>
                        <a:gs pos="57000">
                          <a:schemeClr val="accent1"/>
                        </a:gs>
                        <a:gs pos="100000">
                          <a:schemeClr val="tx2">
                            <a:lumMod val="10000"/>
                          </a:schemeClr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632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en-US" sz="1400" b="1" u="none" strike="noStrike">
                          <a:effectLst/>
                          <a:latin typeface="+mj-lt"/>
                        </a:rPr>
                        <a:t>Crowns</a:t>
                      </a:r>
                      <a:endParaRPr lang="en-US" sz="1400" b="1" i="0" u="none" strike="noStrike"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5540" marR="5540" marT="5540" marB="0" anchor="ctr">
                    <a:lnR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+mj-lt"/>
                        </a:rPr>
                        <a:t>Covered at 50%, subject to deductible </a:t>
                      </a:r>
                      <a:endParaRPr lang="en-US" sz="1400" b="1" i="0" u="none" strike="noStrike"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5540" marR="5540" marT="5540" marB="0" anchor="ctr">
                    <a:lnL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632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en-US" sz="1400" b="1" u="none" strike="noStrike">
                          <a:effectLst/>
                          <a:latin typeface="+mj-lt"/>
                        </a:rPr>
                        <a:t>Dentures</a:t>
                      </a:r>
                      <a:endParaRPr lang="en-US" sz="1400" b="1" i="0" u="none" strike="noStrike"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5540" marR="5540" marT="5540" marB="0" anchor="ctr">
                    <a:lnR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0" marR="5540" marT="55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36320">
                <a:tc gridSpan="2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b"/>
                      <a:r>
                        <a:rPr lang="en-US" sz="1400" b="1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Ortho</a:t>
                      </a:r>
                      <a:endParaRPr lang="en-US" sz="14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5540" marR="5540" marT="5540" marB="0" anchor="b">
                    <a:lnT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2">
                            <a:lumMod val="10000"/>
                          </a:schemeClr>
                        </a:gs>
                        <a:gs pos="57000">
                          <a:schemeClr val="accent1"/>
                        </a:gs>
                        <a:gs pos="100000">
                          <a:schemeClr val="tx2">
                            <a:lumMod val="10000"/>
                          </a:schemeClr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57908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en-US" sz="1400" b="1" u="none" strike="noStrike">
                          <a:effectLst/>
                          <a:latin typeface="+mj-lt"/>
                        </a:rPr>
                        <a:t>Orthodontia</a:t>
                      </a:r>
                    </a:p>
                    <a:p>
                      <a:pPr algn="ctr" fontAlgn="ctr"/>
                      <a:r>
                        <a:rPr lang="en-US" sz="1400" b="1" u="none" strike="noStrike">
                          <a:effectLst/>
                          <a:latin typeface="+mj-lt"/>
                        </a:rPr>
                        <a:t>(up to age 19)</a:t>
                      </a:r>
                      <a:endParaRPr lang="en-US" sz="1400" b="1" i="0" u="none" strike="noStrike"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5540" marR="5540" marT="5540" marB="0" anchor="ctr">
                    <a:lnR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+mj-lt"/>
                        </a:rPr>
                        <a:t>Covered at 50% </a:t>
                      </a:r>
                    </a:p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+mj-lt"/>
                        </a:rPr>
                        <a:t>up to $1,000 per lifetime maximum</a:t>
                      </a:r>
                      <a:endParaRPr lang="en-US" sz="1400" u="none" strike="noStrike" dirty="0"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5540" marR="5540" marT="5540" marB="0" anchor="ctr">
                    <a:lnL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2806">
                <a:tc gridSpan="2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b"/>
                      <a:r>
                        <a:rPr lang="en-US" sz="600" u="none" strike="noStrike" dirty="0">
                          <a:effectLst/>
                        </a:rPr>
                        <a:t> </a:t>
                      </a:r>
                      <a:endParaRPr lang="en-US" sz="600" b="0" i="0" u="none" strike="noStrike" dirty="0">
                        <a:effectLst/>
                        <a:latin typeface="Arial"/>
                      </a:endParaRPr>
                    </a:p>
                  </a:txBody>
                  <a:tcPr marL="5540" marR="5540" marT="5540" marB="0" anchor="b">
                    <a:lnT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42082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4BD05F-6F41-4DC6-98B4-D58BCFF6D69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699F50C-BE38-4BD0-BA84-9B090E1F2B9B}" type="slidenum">
              <a:rPr lang="en-US" smtClean="0"/>
              <a:t>13</a:t>
            </a:fld>
            <a:endParaRPr lang="en-US"/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9EA881CD-BDCF-44A1-9B9F-AEDAE13C165B}"/>
              </a:ext>
            </a:extLst>
          </p:cNvPr>
          <p:cNvSpPr txBox="1">
            <a:spLocks/>
          </p:cNvSpPr>
          <p:nvPr/>
        </p:nvSpPr>
        <p:spPr>
          <a:xfrm>
            <a:off x="281355" y="2002241"/>
            <a:ext cx="7540283" cy="647419"/>
          </a:xfrm>
          <a:prstGeom prst="rect">
            <a:avLst/>
          </a:prstGeom>
        </p:spPr>
        <p:txBody>
          <a:bodyPr vert="horz" lIns="91440" tIns="45720" rIns="9144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/>
              <a:t>Dental Insurance Employee Cost</a:t>
            </a:r>
            <a:endParaRPr lang="en-US" sz="5400" b="0">
              <a:latin typeface="Calibri Light" panose="020F0302020204030204" pitchFamily="34" charset="0"/>
            </a:endParaRPr>
          </a:p>
        </p:txBody>
      </p:sp>
      <p:pic>
        <p:nvPicPr>
          <p:cNvPr id="7" name="Picture Placeholder 12">
            <a:extLst>
              <a:ext uri="{FF2B5EF4-FFF2-40B4-BE49-F238E27FC236}">
                <a16:creationId xmlns:a16="http://schemas.microsoft.com/office/drawing/2014/main" id="{A4DD33D2-C342-45F1-9374-0687BD03EE4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3865" r="12035"/>
          <a:stretch/>
        </p:blipFill>
        <p:spPr>
          <a:xfrm>
            <a:off x="6591296" y="-15696"/>
            <a:ext cx="5588000" cy="6872249"/>
          </a:xfrm>
          <a:blipFill>
            <a:blip r:embed="rId4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 t="-1000"/>
            </a:stretch>
          </a:blipFill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D5BB885-AFBA-48CC-955A-62E7942F5198}"/>
              </a:ext>
            </a:extLst>
          </p:cNvPr>
          <p:cNvSpPr txBox="1"/>
          <p:nvPr/>
        </p:nvSpPr>
        <p:spPr>
          <a:xfrm>
            <a:off x="6591296" y="6856553"/>
            <a:ext cx="558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ligadasaude.blogspot.com/2014/02/estudo-questiona-frequencia-de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6" tooltip="https://creativecommons.org/licenses/by-nc-sa/3.0/"/>
              </a:rPr>
              <a:t>CC BY-SA-NC</a:t>
            </a:r>
            <a:endParaRPr lang="en-US" sz="90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69BFF1B-7352-4811-8C75-A960D9AEB2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001600"/>
              </p:ext>
            </p:extLst>
          </p:nvPr>
        </p:nvGraphicFramePr>
        <p:xfrm>
          <a:off x="281355" y="3020291"/>
          <a:ext cx="5901396" cy="2619053"/>
        </p:xfrm>
        <a:graphic>
          <a:graphicData uri="http://schemas.openxmlformats.org/drawingml/2006/table">
            <a:tbl>
              <a:tblPr/>
              <a:tblGrid>
                <a:gridCol w="24891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122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415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Plan</a:t>
                      </a:r>
                      <a:r>
                        <a:rPr lang="en-US" sz="1800" b="1" i="0" u="none" strike="noStrike" baseline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Name</a:t>
                      </a:r>
                      <a:endParaRPr lang="en-US" sz="18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365" marR="7365" marT="73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2">
                            <a:lumMod val="10000"/>
                          </a:schemeClr>
                        </a:gs>
                        <a:gs pos="57000">
                          <a:schemeClr val="accent1"/>
                        </a:gs>
                        <a:gs pos="100000">
                          <a:schemeClr val="tx2">
                            <a:lumMod val="1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Excellus</a:t>
                      </a:r>
                      <a:r>
                        <a:rPr lang="en-US" sz="18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Dental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365" marR="7365" marT="7365" marB="0" anchor="ctr">
                    <a:lnL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2">
                            <a:lumMod val="10000"/>
                          </a:schemeClr>
                        </a:gs>
                        <a:gs pos="57000">
                          <a:schemeClr val="accent1"/>
                        </a:gs>
                        <a:gs pos="100000">
                          <a:schemeClr val="tx2">
                            <a:lumMod val="1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93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effectLst/>
                          <a:latin typeface="+mj-lt"/>
                        </a:rPr>
                        <a:t>Tier</a:t>
                      </a:r>
                    </a:p>
                  </a:txBody>
                  <a:tcPr marL="7365" marR="7365" marT="73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effectLst/>
                          <a:latin typeface="+mj-lt"/>
                        </a:rPr>
                        <a:t>2023 - 2024 Employee </a:t>
                      </a:r>
                    </a:p>
                    <a:p>
                      <a:pPr algn="ctr" fontAlgn="ctr"/>
                      <a:r>
                        <a:rPr lang="en-US" sz="1800" b="1" i="0" u="none" strike="noStrike" dirty="0">
                          <a:effectLst/>
                          <a:latin typeface="+mj-lt"/>
                        </a:rPr>
                        <a:t>Cost Per Pay Period</a:t>
                      </a:r>
                    </a:p>
                  </a:txBody>
                  <a:tcPr marL="7365" marR="7365" marT="7365" marB="0" anchor="ctr">
                    <a:lnL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25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effectLst/>
                          <a:latin typeface="+mj-lt"/>
                        </a:rPr>
                        <a:t>Employee</a:t>
                      </a:r>
                    </a:p>
                  </a:txBody>
                  <a:tcPr marL="7365" marR="7365" marT="73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effectLst/>
                          <a:latin typeface="+mj-lt"/>
                        </a:rPr>
                        <a:t>$9.38</a:t>
                      </a:r>
                    </a:p>
                  </a:txBody>
                  <a:tcPr marL="7365" marR="7365" marT="7365" marB="0" anchor="ctr">
                    <a:lnL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5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effectLst/>
                          <a:latin typeface="+mj-lt"/>
                        </a:rPr>
                        <a:t>Employee + Spouse</a:t>
                      </a:r>
                    </a:p>
                  </a:txBody>
                  <a:tcPr marL="7365" marR="7365" marT="73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effectLst/>
                          <a:latin typeface="+mj-lt"/>
                        </a:rPr>
                        <a:t>$18.77</a:t>
                      </a:r>
                    </a:p>
                  </a:txBody>
                  <a:tcPr marL="7365" marR="7365" marT="7365" marB="0" anchor="ctr">
                    <a:lnL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2925051"/>
                  </a:ext>
                </a:extLst>
              </a:tr>
              <a:tr h="5093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effectLst/>
                          <a:latin typeface="+mj-lt"/>
                        </a:rPr>
                        <a:t>Employee + Child(ren)</a:t>
                      </a:r>
                    </a:p>
                  </a:txBody>
                  <a:tcPr marL="7365" marR="7365" marT="73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effectLst/>
                          <a:latin typeface="+mj-lt"/>
                        </a:rPr>
                        <a:t>$17.19</a:t>
                      </a:r>
                    </a:p>
                  </a:txBody>
                  <a:tcPr marL="7365" marR="7365" marT="7365" marB="0" anchor="ctr">
                    <a:lnL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992991"/>
                  </a:ext>
                </a:extLst>
              </a:tr>
              <a:tr h="3944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effectLst/>
                          <a:latin typeface="+mj-lt"/>
                        </a:rPr>
                        <a:t>Family</a:t>
                      </a:r>
                    </a:p>
                  </a:txBody>
                  <a:tcPr marL="7365" marR="7365" marT="73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effectLst/>
                          <a:latin typeface="+mj-lt"/>
                        </a:rPr>
                        <a:t>$28.65</a:t>
                      </a:r>
                    </a:p>
                  </a:txBody>
                  <a:tcPr marL="7365" marR="7365" marT="7365" marB="0" anchor="ctr">
                    <a:lnL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58188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title="Building image">
            <a:extLst>
              <a:ext uri="{FF2B5EF4-FFF2-40B4-BE49-F238E27FC236}">
                <a16:creationId xmlns:a16="http://schemas.microsoft.com/office/drawing/2014/main" id="{2D599535-C841-457B-BE92-EECA801ED76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20784" r="20784"/>
          <a:stretch/>
        </p:blipFill>
        <p:spPr/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91CA16A-993E-43BA-BDDC-9E427CF951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23325" y="3216125"/>
            <a:ext cx="6093370" cy="647419"/>
          </a:xfrm>
        </p:spPr>
        <p:txBody>
          <a:bodyPr>
            <a:noAutofit/>
          </a:bodyPr>
          <a:lstStyle/>
          <a:p>
            <a:r>
              <a:rPr lang="en-US" sz="8000"/>
              <a:t>Vision</a:t>
            </a:r>
            <a:endParaRPr lang="en-US" sz="8000" b="0">
              <a:latin typeface="Calibri Light" panose="020F03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C23F911-1495-4C50-A4A2-DB61D3CA52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1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39" y="108069"/>
            <a:ext cx="2603696" cy="490363"/>
          </a:xfrm>
          <a:prstGeom prst="rect">
            <a:avLst/>
          </a:prstGeom>
          <a:noFill/>
        </p:spPr>
      </p:pic>
      <p:sp>
        <p:nvSpPr>
          <p:cNvPr id="6" name="Hexagon 5" descr="Solid dark colored hexagon in the middle of image accent">
            <a:extLst>
              <a:ext uri="{FF2B5EF4-FFF2-40B4-BE49-F238E27FC236}">
                <a16:creationId xmlns:a16="http://schemas.microsoft.com/office/drawing/2014/main" id="{861BD56E-E999-45AB-AC00-1365319877EF}"/>
              </a:ext>
            </a:extLst>
          </p:cNvPr>
          <p:cNvSpPr/>
          <p:nvPr/>
        </p:nvSpPr>
        <p:spPr>
          <a:xfrm rot="16200000">
            <a:off x="2411182" y="2143494"/>
            <a:ext cx="2972954" cy="2571012"/>
          </a:xfrm>
          <a:prstGeom prst="hexagon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2" descr="Eye with solid fill">
            <a:extLst>
              <a:ext uri="{FF2B5EF4-FFF2-40B4-BE49-F238E27FC236}">
                <a16:creationId xmlns:a16="http://schemas.microsoft.com/office/drawing/2014/main" id="{59B075A3-2FD4-457A-B7DD-B56C8BF7BC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766382" y="2297722"/>
            <a:ext cx="2262554" cy="226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9178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4BD05F-6F41-4DC6-98B4-D58BCFF6D69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52225" y="6356350"/>
            <a:ext cx="739775" cy="365125"/>
          </a:xfrm>
        </p:spPr>
        <p:txBody>
          <a:bodyPr/>
          <a:lstStyle/>
          <a:p>
            <a:fld id="{8699F50C-BE38-4BD0-BA84-9B090E1F2B9B}" type="slidenum">
              <a:rPr lang="en-US" smtClean="0"/>
              <a:t>15</a:t>
            </a:fld>
            <a:endParaRPr lang="en-US"/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9EA881CD-BDCF-44A1-9B9F-AEDAE13C165B}"/>
              </a:ext>
            </a:extLst>
          </p:cNvPr>
          <p:cNvSpPr txBox="1">
            <a:spLocks/>
          </p:cNvSpPr>
          <p:nvPr/>
        </p:nvSpPr>
        <p:spPr>
          <a:xfrm>
            <a:off x="306786" y="177940"/>
            <a:ext cx="8388965" cy="647419"/>
          </a:xfrm>
          <a:prstGeom prst="rect">
            <a:avLst/>
          </a:prstGeom>
        </p:spPr>
        <p:txBody>
          <a:bodyPr vert="horz" lIns="91440" tIns="45720" rIns="9144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/>
              <a:t>Vision Insurance</a:t>
            </a:r>
            <a:endParaRPr lang="en-US" sz="5400" b="0">
              <a:latin typeface="Calibri Light" panose="020F030202020403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E44B4D5-AB71-41CF-AD4C-C7BE710C82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9294930"/>
              </p:ext>
            </p:extLst>
          </p:nvPr>
        </p:nvGraphicFramePr>
        <p:xfrm>
          <a:off x="2219324" y="1032806"/>
          <a:ext cx="7753351" cy="5506106"/>
        </p:xfrm>
        <a:graphic>
          <a:graphicData uri="http://schemas.openxmlformats.org/drawingml/2006/table">
            <a:tbl>
              <a:tblPr/>
              <a:tblGrid>
                <a:gridCol w="2138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15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497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Coverage</a:t>
                      </a:r>
                    </a:p>
                  </a:txBody>
                  <a:tcPr marL="8857" marR="8857" marT="88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2">
                            <a:lumMod val="10000"/>
                          </a:schemeClr>
                        </a:gs>
                        <a:gs pos="57000">
                          <a:schemeClr val="accent1"/>
                        </a:gs>
                        <a:gs pos="100000">
                          <a:schemeClr val="tx2">
                            <a:lumMod val="1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Excellus Simply Vision</a:t>
                      </a:r>
                    </a:p>
                  </a:txBody>
                  <a:tcPr marL="8857" marR="8857" marT="8857" marB="0" anchor="ctr">
                    <a:lnL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2">
                            <a:lumMod val="10000"/>
                          </a:schemeClr>
                        </a:gs>
                        <a:gs pos="57000">
                          <a:schemeClr val="accent1"/>
                        </a:gs>
                        <a:gs pos="100000">
                          <a:schemeClr val="tx2">
                            <a:lumMod val="1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972">
                <a:tc vMerge="1">
                  <a:txBody>
                    <a:bodyPr/>
                    <a:lstStyle/>
                    <a:p>
                      <a:pPr algn="ctr" fontAlgn="ctr"/>
                      <a:endParaRPr lang="en-US" sz="1600" b="1" i="0" u="none" strike="noStrike">
                        <a:effectLst/>
                        <a:latin typeface="+mj-lt"/>
                      </a:endParaRPr>
                    </a:p>
                  </a:txBody>
                  <a:tcPr marL="8857" marR="8857" marT="88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E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Davis Vision Network</a:t>
                      </a:r>
                    </a:p>
                  </a:txBody>
                  <a:tcPr marL="8857" marR="8857" marT="8857" marB="0" anchor="ctr">
                    <a:lnL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2">
                            <a:lumMod val="10000"/>
                          </a:schemeClr>
                        </a:gs>
                        <a:gs pos="57000">
                          <a:schemeClr val="accent1"/>
                        </a:gs>
                        <a:gs pos="100000">
                          <a:schemeClr val="tx2">
                            <a:lumMod val="1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5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effectLst/>
                          <a:latin typeface="+mn-lt"/>
                        </a:rPr>
                        <a:t>Eye Exam Copay</a:t>
                      </a:r>
                    </a:p>
                  </a:txBody>
                  <a:tcPr marL="8857" marR="8857" marT="88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$10</a:t>
                      </a:r>
                    </a:p>
                  </a:txBody>
                  <a:tcPr marL="8857" marR="8857" marT="8857" marB="0" anchor="ctr">
                    <a:lnL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72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effectLst/>
                          <a:latin typeface="+mn-lt"/>
                        </a:rPr>
                        <a:t>Materials Copay</a:t>
                      </a:r>
                    </a:p>
                  </a:txBody>
                  <a:tcPr marL="8857" marR="8857" marT="88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$25</a:t>
                      </a:r>
                    </a:p>
                  </a:txBody>
                  <a:tcPr marL="8857" marR="8857" marT="8857" marB="0" anchor="ctr">
                    <a:lnL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50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effectLst/>
                          <a:latin typeface="+mn-lt"/>
                        </a:rPr>
                        <a:t>Frames Allowance</a:t>
                      </a:r>
                    </a:p>
                  </a:txBody>
                  <a:tcPr marL="8857" marR="8857" marT="88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$130 Max Allowance ($180 Allowance at Visionworks)</a:t>
                      </a:r>
                    </a:p>
                  </a:txBody>
                  <a:tcPr marL="8857" marR="8857" marT="8857" marB="0" anchor="ctr">
                    <a:lnL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56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effectLst/>
                          <a:latin typeface="+mn-lt"/>
                        </a:rPr>
                        <a:t>Contacts Allowance</a:t>
                      </a:r>
                    </a:p>
                  </a:txBody>
                  <a:tcPr marL="8857" marR="8857" marT="88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4 boxes - Disposable</a:t>
                      </a:r>
                    </a:p>
                  </a:txBody>
                  <a:tcPr marL="8857" marR="8857" marT="8857" marB="0" anchor="ctr">
                    <a:lnL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975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8857" marR="8857" marT="88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2">
                            <a:lumMod val="10000"/>
                          </a:schemeClr>
                        </a:gs>
                        <a:gs pos="57000">
                          <a:schemeClr val="accent1"/>
                        </a:gs>
                        <a:gs pos="100000">
                          <a:schemeClr val="tx2">
                            <a:lumMod val="1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8857" marR="8857" marT="8857" marB="0" anchor="ctr">
                    <a:lnL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2">
                            <a:lumMod val="10000"/>
                          </a:schemeClr>
                        </a:gs>
                        <a:gs pos="57000">
                          <a:schemeClr val="accent1"/>
                        </a:gs>
                        <a:gs pos="100000">
                          <a:schemeClr val="tx2">
                            <a:lumMod val="1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72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effectLst/>
                          <a:latin typeface="+mn-lt"/>
                        </a:rPr>
                        <a:t>Exam Frequency</a:t>
                      </a:r>
                    </a:p>
                  </a:txBody>
                  <a:tcPr marL="8857" marR="8857" marT="88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>
                          <a:latin typeface="+mn-lt"/>
                        </a:rPr>
                        <a:t>Once Every 12 Months</a:t>
                      </a:r>
                    </a:p>
                  </a:txBody>
                  <a:tcPr marL="8857" marR="8857" marT="8857" marB="0" anchor="ctr">
                    <a:lnL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055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effectLst/>
                          <a:latin typeface="+mn-lt"/>
                        </a:rPr>
                        <a:t>Lens Frequency</a:t>
                      </a:r>
                    </a:p>
                  </a:txBody>
                  <a:tcPr marL="8857" marR="8857" marT="88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Once Every 12 Months</a:t>
                      </a:r>
                    </a:p>
                  </a:txBody>
                  <a:tcPr marL="8857" marR="8857" marT="8857" marB="0" anchor="ctr">
                    <a:lnL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77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effectLst/>
                          <a:latin typeface="+mn-lt"/>
                        </a:rPr>
                        <a:t>Frame Frequency</a:t>
                      </a:r>
                    </a:p>
                  </a:txBody>
                  <a:tcPr marL="8857" marR="8857" marT="88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Once Every 12 Months</a:t>
                      </a:r>
                    </a:p>
                  </a:txBody>
                  <a:tcPr marL="8857" marR="8857" marT="8857" marB="0" anchor="ctr">
                    <a:lnL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9755">
                <a:tc gridSpan="2">
                  <a:txBody>
                    <a:bodyPr/>
                    <a:lstStyle/>
                    <a:p>
                      <a:pPr algn="ctr" fontAlgn="ctr"/>
                      <a:endParaRPr lang="en-US" sz="1600" b="1" i="0" u="none" strike="noStrike">
                        <a:effectLst/>
                        <a:latin typeface="+mn-lt"/>
                      </a:endParaRPr>
                    </a:p>
                  </a:txBody>
                  <a:tcPr marL="8857" marR="8857" marT="88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2">
                            <a:lumMod val="10000"/>
                          </a:schemeClr>
                        </a:gs>
                        <a:gs pos="57000">
                          <a:schemeClr val="accent1"/>
                        </a:gs>
                        <a:gs pos="100000">
                          <a:schemeClr val="tx2">
                            <a:lumMod val="10000"/>
                          </a:schemeClr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effectLst/>
                        <a:latin typeface="+mj-lt"/>
                      </a:endParaRPr>
                    </a:p>
                  </a:txBody>
                  <a:tcPr marL="8857" marR="8857" marT="88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7530237"/>
                  </a:ext>
                </a:extLst>
              </a:tr>
              <a:tr h="26975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effectLst/>
                          <a:latin typeface="+mn-lt"/>
                        </a:rPr>
                        <a:t>Tier</a:t>
                      </a:r>
                    </a:p>
                  </a:txBody>
                  <a:tcPr marL="8857" marR="8857" marT="88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2023 - 2024 Employee Cost Per Pay Period</a:t>
                      </a:r>
                    </a:p>
                  </a:txBody>
                  <a:tcPr marL="8857" marR="8857" marT="8857" marB="0" anchor="ctr">
                    <a:lnL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1128837"/>
                  </a:ext>
                </a:extLst>
              </a:tr>
              <a:tr h="3072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effectLst/>
                          <a:latin typeface="+mn-lt"/>
                        </a:rPr>
                        <a:t>Employee</a:t>
                      </a:r>
                    </a:p>
                  </a:txBody>
                  <a:tcPr marL="8857" marR="8857" marT="88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$1.60</a:t>
                      </a:r>
                    </a:p>
                  </a:txBody>
                  <a:tcPr marL="8857" marR="8857" marT="8857" marB="0" anchor="ctr">
                    <a:lnL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5108233"/>
                  </a:ext>
                </a:extLst>
              </a:tr>
              <a:tr h="3146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effectLst/>
                          <a:latin typeface="+mn-lt"/>
                        </a:rPr>
                        <a:t>Employee + Spouse</a:t>
                      </a:r>
                    </a:p>
                  </a:txBody>
                  <a:tcPr marL="8857" marR="8857" marT="88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$2.88</a:t>
                      </a:r>
                    </a:p>
                  </a:txBody>
                  <a:tcPr marL="8857" marR="8857" marT="8857" marB="0" anchor="ctr">
                    <a:lnL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0485987"/>
                  </a:ext>
                </a:extLst>
              </a:tr>
              <a:tr h="3146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effectLst/>
                          <a:latin typeface="+mn-lt"/>
                        </a:rPr>
                        <a:t>Employee + Child(ren)</a:t>
                      </a:r>
                    </a:p>
                  </a:txBody>
                  <a:tcPr marL="8857" marR="8857" marT="88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$3.05</a:t>
                      </a:r>
                    </a:p>
                  </a:txBody>
                  <a:tcPr marL="8857" marR="8857" marT="8857" marB="0" anchor="ctr">
                    <a:lnL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556535"/>
                  </a:ext>
                </a:extLst>
              </a:tr>
              <a:tr h="3146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effectLst/>
                          <a:latin typeface="+mn-lt"/>
                        </a:rPr>
                        <a:t>Family</a:t>
                      </a:r>
                    </a:p>
                  </a:txBody>
                  <a:tcPr marL="8857" marR="8857" marT="88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$4.81</a:t>
                      </a:r>
                    </a:p>
                  </a:txBody>
                  <a:tcPr marL="8857" marR="8857" marT="8857" marB="0" anchor="ctr">
                    <a:lnL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680321"/>
                  </a:ext>
                </a:extLst>
              </a:tr>
              <a:tr h="2777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8857" marR="8857" marT="88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2">
                            <a:lumMod val="10000"/>
                          </a:schemeClr>
                        </a:gs>
                        <a:gs pos="57000">
                          <a:schemeClr val="accent1"/>
                        </a:gs>
                        <a:gs pos="100000">
                          <a:schemeClr val="tx2">
                            <a:lumMod val="1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8857" marR="8857" marT="8857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2">
                            <a:lumMod val="10000"/>
                          </a:schemeClr>
                        </a:gs>
                        <a:gs pos="57000">
                          <a:schemeClr val="accent1"/>
                        </a:gs>
                        <a:gs pos="100000">
                          <a:schemeClr val="tx2">
                            <a:lumMod val="1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74586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Placeholder 16" title="Building image">
            <a:extLst>
              <a:ext uri="{FF2B5EF4-FFF2-40B4-BE49-F238E27FC236}">
                <a16:creationId xmlns:a16="http://schemas.microsoft.com/office/drawing/2014/main" id="{BA026684-ED32-4C82-8EFB-03E9E047EA3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20784" r="20784"/>
          <a:stretch/>
        </p:blipFill>
        <p:spPr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8B6C5EAB-81FF-4827-A160-22F4363C61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16399" y="2717542"/>
            <a:ext cx="4822162" cy="142291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200" dirty="0"/>
              <a:t>Thank </a:t>
            </a:r>
            <a:r>
              <a:rPr lang="en-US" sz="7200" b="0" dirty="0"/>
              <a:t>You.</a:t>
            </a:r>
            <a:br>
              <a:rPr lang="en-US" sz="7200" b="0" dirty="0"/>
            </a:br>
            <a:r>
              <a:rPr lang="en-US" sz="2200" b="0" dirty="0"/>
              <a:t>Please contact your recruiter with any questions.</a:t>
            </a:r>
            <a:endParaRPr lang="en-US" sz="7200" b="0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C182693-633E-450E-B972-2F08AEAD1D00}"/>
              </a:ext>
            </a:extLst>
          </p:cNvPr>
          <p:cNvSpPr/>
          <p:nvPr/>
        </p:nvSpPr>
        <p:spPr>
          <a:xfrm>
            <a:off x="2811909" y="2417618"/>
            <a:ext cx="1911927" cy="2022764"/>
          </a:xfrm>
          <a:prstGeom prst="roundRect">
            <a:avLst/>
          </a:prstGeom>
          <a:blipFill dpi="0" rotWithShape="1">
            <a:blip r:embed="rId3"/>
            <a:srcRect/>
            <a:stretch>
              <a:fillRect t="-1000"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1AF57C60-1452-4779-9AD7-312A752C5F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1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39" y="108069"/>
            <a:ext cx="2603696" cy="4903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60955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title="Building image">
            <a:extLst>
              <a:ext uri="{FF2B5EF4-FFF2-40B4-BE49-F238E27FC236}">
                <a16:creationId xmlns:a16="http://schemas.microsoft.com/office/drawing/2014/main" id="{2D599535-C841-457B-BE92-EECA801ED76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20784" r="20784"/>
          <a:stretch/>
        </p:blipFill>
        <p:spPr/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91CA16A-993E-43BA-BDDC-9E427CF951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3554"/>
            <a:ext cx="6093370" cy="647419"/>
          </a:xfrm>
        </p:spPr>
        <p:txBody>
          <a:bodyPr/>
          <a:lstStyle/>
          <a:p>
            <a:r>
              <a:rPr lang="en-US" b="0" dirty="0">
                <a:latin typeface="Calibri Light" panose="020F0302020204030204" pitchFamily="34" charset="0"/>
              </a:rPr>
              <a:t>Insurance Contact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63A021-7C19-4C85-B48B-EFEA732C19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65488" y="2173856"/>
            <a:ext cx="5365415" cy="468414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spc="0" dirty="0">
                <a:latin typeface="+mj-lt"/>
                <a:cs typeface="Calibri Light" panose="020F0302020204030204" pitchFamily="34" charset="0"/>
              </a:rPr>
              <a:t>Angie Pike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spc="0" dirty="0">
                <a:latin typeface="+mj-lt"/>
                <a:cs typeface="Calibri Light" panose="020F0302020204030204" pitchFamily="34" charset="0"/>
              </a:rPr>
              <a:t>Accounting and Benefits Specialist</a:t>
            </a:r>
            <a:endParaRPr lang="en-US" sz="2000" spc="0" dirty="0">
              <a:latin typeface="+mj-lt"/>
              <a:cs typeface="Calibri Light" panose="020F03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spc="0" dirty="0">
              <a:solidFill>
                <a:schemeClr val="tx1"/>
              </a:solidFill>
              <a:latin typeface="+mj-lt"/>
              <a:cs typeface="Calibri Light" panose="020F03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spc="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Phone: 585-586-0790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spc="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Fax: 585-586-0790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spc="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Anjanette.pike@medscribe.com</a:t>
            </a:r>
          </a:p>
          <a:p>
            <a:pPr algn="ctr"/>
            <a:endParaRPr lang="en-US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6972F31-D632-4FEC-9272-6457B8DAA7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1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71" y="6294129"/>
            <a:ext cx="2603696" cy="4903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6492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BE11BF-33A5-4653-A144-CCCBACF58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014" y="1383419"/>
            <a:ext cx="7342622" cy="1215566"/>
          </a:xfrm>
        </p:spPr>
        <p:txBody>
          <a:bodyPr/>
          <a:lstStyle/>
          <a:p>
            <a:r>
              <a:rPr lang="en-US"/>
              <a:t>Disclaimer</a:t>
            </a:r>
            <a:endParaRPr lang="en-US" b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482DBEC-EE72-4155-ACC5-87E80C560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014" y="2591241"/>
            <a:ext cx="7781349" cy="2958275"/>
          </a:xfrm>
        </p:spPr>
        <p:txBody>
          <a:bodyPr>
            <a:noAutofit/>
          </a:bodyPr>
          <a:lstStyle/>
          <a:p>
            <a:pPr marL="0" marR="0" lvl="0" indent="0" algn="ctr" defTabSz="685800" rtl="0" eaLnBrk="1" fontAlgn="b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defTabSz="685800" rtl="0" eaLnBrk="1" fontAlgn="b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presentation is a summary and explanation of your benefits.  </a:t>
            </a:r>
          </a:p>
          <a:p>
            <a:pPr marL="0" marR="0" lvl="0" indent="0" defTabSz="685800" rtl="0" eaLnBrk="1" fontAlgn="b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defTabSz="685800" rtl="0" eaLnBrk="1" fontAlgn="b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Please refer to your group benefit contract and benefit booklet for the complete terms, conditions, and exclusions of the group benefit program.  </a:t>
            </a:r>
          </a:p>
          <a:p>
            <a:pPr marL="0" marR="0" lvl="0" indent="0" defTabSz="685800" rtl="0" eaLnBrk="1" fontAlgn="b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defTabSz="6858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 there are any discrepancies between the information presented in the following slides and the Benefit Contracts, Summary of Benefits </a:t>
            </a:r>
          </a:p>
          <a:p>
            <a:pPr marL="0" marR="0" lvl="0" indent="0" defTabSz="6858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Coverage, and/or Benefit Summaries, the Benefit Contracts, Summary of Benefits and Coverage, and/or Benefit Summaries shall prevail.</a:t>
            </a:r>
          </a:p>
        </p:txBody>
      </p:sp>
      <p:pic>
        <p:nvPicPr>
          <p:cNvPr id="13" name="Picture Placeholder 12" title="Skyline">
            <a:extLst>
              <a:ext uri="{FF2B5EF4-FFF2-40B4-BE49-F238E27FC236}">
                <a16:creationId xmlns:a16="http://schemas.microsoft.com/office/drawing/2014/main" id="{066FE296-3466-420F-AD6C-D3A37B973B7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23313" r="23313"/>
          <a:stretch/>
        </p:blipFill>
        <p:spPr/>
      </p:pic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47F4D2C2-B71A-4089-A3FE-603C32706CA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BA1BB58-7555-4382-B178-7ED04E137E7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699F50C-BE38-4BD0-BA84-9B090E1F2B9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038B952-A338-4884-8573-BB7E7E8A47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1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39" y="108069"/>
            <a:ext cx="2603696" cy="4903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72005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3">
            <a:extLst>
              <a:ext uri="{FF2B5EF4-FFF2-40B4-BE49-F238E27FC236}">
                <a16:creationId xmlns:a16="http://schemas.microsoft.com/office/drawing/2014/main" id="{F64048FA-1C7E-4BEF-8273-A6490A2211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7181" y="-106532"/>
            <a:ext cx="9392651" cy="1616252"/>
          </a:xfrm>
        </p:spPr>
        <p:txBody>
          <a:bodyPr/>
          <a:lstStyle/>
          <a:p>
            <a:r>
              <a:rPr lang="en-US" dirty="0"/>
              <a:t>2023 - 2024 Group Insurance Benefits</a:t>
            </a:r>
            <a:endParaRPr lang="en-US" b="0" dirty="0"/>
          </a:p>
        </p:txBody>
      </p:sp>
      <p:graphicFrame>
        <p:nvGraphicFramePr>
          <p:cNvPr id="19" name="Table Placeholder 10">
            <a:extLst>
              <a:ext uri="{FF2B5EF4-FFF2-40B4-BE49-F238E27FC236}">
                <a16:creationId xmlns:a16="http://schemas.microsoft.com/office/drawing/2014/main" id="{FA7555E4-6CFC-1C44-B97A-BFEC35A63419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555826168"/>
              </p:ext>
            </p:extLst>
          </p:nvPr>
        </p:nvGraphicFramePr>
        <p:xfrm>
          <a:off x="2295008" y="2135832"/>
          <a:ext cx="2628499" cy="35798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499">
                  <a:extLst>
                    <a:ext uri="{9D8B030D-6E8A-4147-A177-3AD203B41FA5}">
                      <a16:colId xmlns:a16="http://schemas.microsoft.com/office/drawing/2014/main" val="284311610"/>
                    </a:ext>
                  </a:extLst>
                </a:gridCol>
              </a:tblGrid>
              <a:tr h="889700">
                <a:tc>
                  <a:txBody>
                    <a:bodyPr/>
                    <a:lstStyle/>
                    <a:p>
                      <a:pPr algn="ctr"/>
                      <a:r>
                        <a:rPr lang="en-IN" sz="16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Medical </a:t>
                      </a:r>
                      <a:r>
                        <a:rPr lang="en-IN" sz="16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*NEW PLAN</a:t>
                      </a:r>
                      <a:endParaRPr lang="en-IN" sz="16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4257" marR="94257" anchor="ctr">
                    <a:solidFill>
                      <a:srgbClr val="0140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6563405"/>
                  </a:ext>
                </a:extLst>
              </a:tr>
              <a:tr h="896709">
                <a:tc>
                  <a:txBody>
                    <a:bodyPr/>
                    <a:lstStyle/>
                    <a:p>
                      <a:pPr algn="ctr"/>
                      <a:r>
                        <a:rPr lang="en-IN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Dental</a:t>
                      </a:r>
                      <a:endParaRPr lang="en-IN" sz="16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4257" marR="94257" anchor="ctr">
                    <a:solidFill>
                      <a:srgbClr val="0140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7125693"/>
                  </a:ext>
                </a:extLst>
              </a:tr>
              <a:tr h="896709">
                <a:tc>
                  <a:txBody>
                    <a:bodyPr/>
                    <a:lstStyle/>
                    <a:p>
                      <a:pPr algn="ctr"/>
                      <a:r>
                        <a:rPr lang="en-IN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Vision</a:t>
                      </a:r>
                      <a:endParaRPr lang="en-IN" sz="16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4257" marR="94257" anchor="ctr">
                    <a:solidFill>
                      <a:srgbClr val="0140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5032543"/>
                  </a:ext>
                </a:extLst>
              </a:tr>
              <a:tr h="896709"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solidFill>
                            <a:schemeClr val="bg1"/>
                          </a:solidFill>
                          <a:latin typeface="+mn-lt"/>
                        </a:rPr>
                        <a:t>HSA</a:t>
                      </a:r>
                      <a:r>
                        <a:rPr lang="en-IN" sz="1600" dirty="0">
                          <a:solidFill>
                            <a:srgbClr val="FF0000"/>
                          </a:solidFill>
                          <a:latin typeface="+mn-lt"/>
                        </a:rPr>
                        <a:t> *NEW</a:t>
                      </a:r>
                    </a:p>
                  </a:txBody>
                  <a:tcPr marL="94257" marR="94257" anchor="ctr">
                    <a:solidFill>
                      <a:srgbClr val="0140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5507806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53D90E-F2EA-4BA1-ACBD-9D3D0EB22C8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52225" y="6356350"/>
            <a:ext cx="739775" cy="365125"/>
          </a:xfrm>
        </p:spPr>
        <p:txBody>
          <a:bodyPr/>
          <a:lstStyle/>
          <a:p>
            <a:fld id="{8699F50C-BE38-4BD0-BA84-9B090E1F2B9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AB99A3F-BEB1-4965-A6C8-C39E46F230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1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39" y="108069"/>
            <a:ext cx="2603696" cy="490363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DCA6CF9-923B-E58D-6E61-E12B8C14C0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0438" y="2909847"/>
            <a:ext cx="3552410" cy="1326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697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title="Building image">
            <a:extLst>
              <a:ext uri="{FF2B5EF4-FFF2-40B4-BE49-F238E27FC236}">
                <a16:creationId xmlns:a16="http://schemas.microsoft.com/office/drawing/2014/main" id="{2D599535-C841-457B-BE92-EECA801ED76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20784" r="20784"/>
          <a:stretch/>
        </p:blipFill>
        <p:spPr/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91CA16A-993E-43BA-BDDC-9E427CF951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23325" y="3216125"/>
            <a:ext cx="6093370" cy="647419"/>
          </a:xfrm>
        </p:spPr>
        <p:txBody>
          <a:bodyPr>
            <a:noAutofit/>
          </a:bodyPr>
          <a:lstStyle/>
          <a:p>
            <a:r>
              <a:rPr lang="en-US" sz="8000"/>
              <a:t>Medical</a:t>
            </a:r>
            <a:endParaRPr lang="en-US" sz="8000" b="0">
              <a:latin typeface="Calibri Light" panose="020F03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C23F911-1495-4C50-A4A2-DB61D3CA52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1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39" y="108069"/>
            <a:ext cx="2603696" cy="490363"/>
          </a:xfrm>
          <a:prstGeom prst="rect">
            <a:avLst/>
          </a:prstGeom>
          <a:noFill/>
        </p:spPr>
      </p:pic>
      <p:sp>
        <p:nvSpPr>
          <p:cNvPr id="6" name="Hexagon 5" descr="Solid dark colored hexagon in the middle of image accent">
            <a:extLst>
              <a:ext uri="{FF2B5EF4-FFF2-40B4-BE49-F238E27FC236}">
                <a16:creationId xmlns:a16="http://schemas.microsoft.com/office/drawing/2014/main" id="{861BD56E-E999-45AB-AC00-1365319877EF}"/>
              </a:ext>
            </a:extLst>
          </p:cNvPr>
          <p:cNvSpPr/>
          <p:nvPr/>
        </p:nvSpPr>
        <p:spPr>
          <a:xfrm rot="16200000">
            <a:off x="2411182" y="2143494"/>
            <a:ext cx="2972954" cy="2571012"/>
          </a:xfrm>
          <a:prstGeom prst="hexagon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2" descr="Heart with pulse with solid fill">
            <a:extLst>
              <a:ext uri="{FF2B5EF4-FFF2-40B4-BE49-F238E27FC236}">
                <a16:creationId xmlns:a16="http://schemas.microsoft.com/office/drawing/2014/main" id="{850003FC-6240-4F58-BC1B-C8979298C7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12153" y="2199859"/>
            <a:ext cx="2458279" cy="2458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12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4BD05F-6F41-4DC6-98B4-D58BCFF6D69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52225" y="6356350"/>
            <a:ext cx="739775" cy="365125"/>
          </a:xfrm>
        </p:spPr>
        <p:txBody>
          <a:bodyPr/>
          <a:lstStyle/>
          <a:p>
            <a:fld id="{8699F50C-BE38-4BD0-BA84-9B090E1F2B9B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37C0994-EBF5-4EA3-BE92-EF958AC83B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3565341"/>
              </p:ext>
            </p:extLst>
          </p:nvPr>
        </p:nvGraphicFramePr>
        <p:xfrm>
          <a:off x="727401" y="542653"/>
          <a:ext cx="10440708" cy="6159204"/>
        </p:xfrm>
        <a:graphic>
          <a:graphicData uri="http://schemas.openxmlformats.org/drawingml/2006/table">
            <a:tbl>
              <a:tblPr/>
              <a:tblGrid>
                <a:gridCol w="24439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5591">
                  <a:extLst>
                    <a:ext uri="{9D8B030D-6E8A-4147-A177-3AD203B41FA5}">
                      <a16:colId xmlns:a16="http://schemas.microsoft.com/office/drawing/2014/main" val="2696685218"/>
                    </a:ext>
                  </a:extLst>
                </a:gridCol>
                <a:gridCol w="2665591">
                  <a:extLst>
                    <a:ext uri="{9D8B030D-6E8A-4147-A177-3AD203B41FA5}">
                      <a16:colId xmlns:a16="http://schemas.microsoft.com/office/drawing/2014/main" val="2974111088"/>
                    </a:ext>
                  </a:extLst>
                </a:gridCol>
                <a:gridCol w="2665591">
                  <a:extLst>
                    <a:ext uri="{9D8B030D-6E8A-4147-A177-3AD203B41FA5}">
                      <a16:colId xmlns:a16="http://schemas.microsoft.com/office/drawing/2014/main" val="3680997344"/>
                    </a:ext>
                  </a:extLst>
                </a:gridCol>
              </a:tblGrid>
              <a:tr h="387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Coverage</a:t>
                      </a:r>
                    </a:p>
                  </a:txBody>
                  <a:tcPr marL="4580" marR="4580" marT="4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0"/>
                          </a:schemeClr>
                        </a:gs>
                        <a:gs pos="55000">
                          <a:schemeClr val="accent1">
                            <a:lumMod val="75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Excellus Signature Hybrid $25</a:t>
                      </a:r>
                    </a:p>
                  </a:txBody>
                  <a:tcPr marL="4580" marR="4580" marT="4580" marB="0" anchor="ctr">
                    <a:lnL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0"/>
                          </a:schemeClr>
                        </a:gs>
                        <a:gs pos="55000">
                          <a:schemeClr val="accent1">
                            <a:lumMod val="75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Excellus Signature High Deductible A</a:t>
                      </a:r>
                    </a:p>
                  </a:txBody>
                  <a:tcPr marL="4580" marR="4580" marT="4580" marB="0" anchor="ctr">
                    <a:lnL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0"/>
                          </a:schemeClr>
                        </a:gs>
                        <a:gs pos="55000">
                          <a:schemeClr val="accent1">
                            <a:lumMod val="75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Excellus Signature High </a:t>
                      </a:r>
                      <a:r>
                        <a:rPr lang="en-US" sz="1200" b="1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Deductible B </a:t>
                      </a:r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*</a:t>
                      </a:r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NEW</a:t>
                      </a:r>
                    </a:p>
                  </a:txBody>
                  <a:tcPr marL="4580" marR="4580" marT="4580" marB="0" anchor="ctr">
                    <a:lnL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0"/>
                          </a:schemeClr>
                        </a:gs>
                        <a:gs pos="55000">
                          <a:schemeClr val="accent1">
                            <a:lumMod val="75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96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Deductible &amp; Out of Pocket Max</a:t>
                      </a:r>
                    </a:p>
                  </a:txBody>
                  <a:tcPr marL="6128" marR="6128" marT="61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0"/>
                          </a:schemeClr>
                        </a:gs>
                        <a:gs pos="55000">
                          <a:schemeClr val="accent1">
                            <a:lumMod val="75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960" marR="5960" marT="59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81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+mj-lt"/>
                        </a:rPr>
                        <a:t>Deductible Single/Family</a:t>
                      </a:r>
                    </a:p>
                  </a:txBody>
                  <a:tcPr marL="4580" marR="4580" marT="4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$1,000 / $3,000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4580" marR="4580" marT="4580" marB="0" anchor="ctr">
                    <a:lnL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$3,000 / $6,000</a:t>
                      </a:r>
                    </a:p>
                  </a:txBody>
                  <a:tcPr marL="4580" marR="4580" marT="4580" marB="0" anchor="ctr">
                    <a:lnL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$6,550 / $13,100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4580" marR="4580" marT="4580" marB="0" anchor="ctr">
                    <a:lnL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7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effectLst/>
                          <a:latin typeface="+mj-lt"/>
                        </a:rPr>
                        <a:t>Co-Insurance</a:t>
                      </a:r>
                    </a:p>
                  </a:txBody>
                  <a:tcPr marL="4580" marR="4580" marT="4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20%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4580" marR="4580" marT="4580" marB="0" anchor="ctr">
                    <a:lnL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0%</a:t>
                      </a:r>
                    </a:p>
                  </a:txBody>
                  <a:tcPr marL="4580" marR="4580" marT="4580" marB="0" anchor="ctr">
                    <a:lnL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0%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4580" marR="4580" marT="4580" marB="0" anchor="ctr">
                    <a:lnL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83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+mj-lt"/>
                        </a:rPr>
                        <a:t>Out of Pocket Maximum</a:t>
                      </a:r>
                    </a:p>
                  </a:txBody>
                  <a:tcPr marL="4580" marR="4580" marT="4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$3,000 / $9,000</a:t>
                      </a:r>
                    </a:p>
                  </a:txBody>
                  <a:tcPr marL="4580" marR="4580" marT="4580" marB="0" anchor="ctr">
                    <a:lnL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$5,000 / $10,000</a:t>
                      </a:r>
                    </a:p>
                  </a:txBody>
                  <a:tcPr marL="4580" marR="4580" marT="4580" marB="0" anchor="ctr">
                    <a:lnL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$6,550 / $13,100</a:t>
                      </a:r>
                    </a:p>
                  </a:txBody>
                  <a:tcPr marL="4580" marR="4580" marT="4580" marB="0" anchor="ctr">
                    <a:lnL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7280732"/>
                  </a:ext>
                </a:extLst>
              </a:tr>
              <a:tr h="1683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effectLst/>
                          <a:latin typeface="+mj-lt"/>
                        </a:rPr>
                        <a:t>Out of Network Coverage</a:t>
                      </a:r>
                    </a:p>
                  </a:txBody>
                  <a:tcPr marL="4580" marR="4580" marT="4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+mj-lt"/>
                        </a:rPr>
                        <a:t>Yes</a:t>
                      </a:r>
                      <a:endParaRPr lang="en-US" sz="1000" b="1" i="0" u="none" strike="noStrike" dirty="0">
                        <a:effectLst/>
                        <a:latin typeface="+mj-lt"/>
                      </a:endParaRPr>
                    </a:p>
                  </a:txBody>
                  <a:tcPr marL="4580" marR="4580" marT="4580" marB="0" anchor="ctr">
                    <a:lnL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+mj-lt"/>
                        </a:rPr>
                        <a:t>Yes</a:t>
                      </a:r>
                    </a:p>
                  </a:txBody>
                  <a:tcPr marL="4580" marR="4580" marT="4580" marB="0" anchor="ctr">
                    <a:lnL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+mj-lt"/>
                        </a:rPr>
                        <a:t>Yes</a:t>
                      </a:r>
                      <a:endParaRPr lang="en-US" sz="1000" b="1" i="0" u="none" strike="noStrike" dirty="0">
                        <a:effectLst/>
                        <a:latin typeface="+mj-lt"/>
                      </a:endParaRPr>
                    </a:p>
                  </a:txBody>
                  <a:tcPr marL="4580" marR="4580" marT="4580" marB="0" anchor="ctr">
                    <a:lnL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0008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Preventative Services</a:t>
                      </a:r>
                    </a:p>
                  </a:txBody>
                  <a:tcPr marL="94013" marR="94013" marT="47007" marB="470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0"/>
                          </a:schemeClr>
                        </a:gs>
                        <a:gs pos="55000">
                          <a:schemeClr val="accent1">
                            <a:lumMod val="75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80" marR="4580" marT="4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84312">
                <a:tc>
                  <a:txBody>
                    <a:bodyPr/>
                    <a:lstStyle/>
                    <a:p>
                      <a:pPr marL="171450" indent="-171450" algn="ctr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000" b="1" i="0" u="none" strike="noStrike" dirty="0">
                          <a:effectLst/>
                          <a:latin typeface="+mj-lt"/>
                        </a:rPr>
                        <a:t>Adult Physicals</a:t>
                      </a:r>
                    </a:p>
                    <a:p>
                      <a:pPr marL="171450" indent="-171450" algn="ctr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000" b="1" i="0" u="none" strike="noStrike" dirty="0">
                          <a:effectLst/>
                          <a:latin typeface="+mj-lt"/>
                        </a:rPr>
                        <a:t>OB/GYN</a:t>
                      </a:r>
                    </a:p>
                    <a:p>
                      <a:pPr marL="171450" indent="-171450" algn="ctr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000" b="1" i="0" u="none" strike="noStrike" dirty="0">
                          <a:effectLst/>
                          <a:latin typeface="+mj-lt"/>
                        </a:rPr>
                        <a:t>Cancer Screenings</a:t>
                      </a:r>
                    </a:p>
                    <a:p>
                      <a:pPr marL="171450" indent="-171450" algn="ctr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000" b="1" i="0" u="none" strike="noStrike" dirty="0">
                          <a:effectLst/>
                          <a:latin typeface="+mj-lt"/>
                        </a:rPr>
                        <a:t>Immunizations</a:t>
                      </a:r>
                    </a:p>
                    <a:p>
                      <a:pPr marL="171450" indent="-171450" algn="ctr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000" b="1" i="0" u="none" strike="noStrike" dirty="0">
                          <a:effectLst/>
                          <a:latin typeface="+mj-lt"/>
                        </a:rPr>
                        <a:t>Well Child Visits</a:t>
                      </a:r>
                    </a:p>
                  </a:txBody>
                  <a:tcPr marL="4580" marR="4580" marT="4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indent="0" algn="ctr" fontAlgn="ctr">
                        <a:buFont typeface="Arial" panose="020B0604020202020204" pitchFamily="34" charset="0"/>
                        <a:buNone/>
                      </a:pPr>
                      <a:r>
                        <a:rPr lang="en-US" sz="1200" b="1" dirty="0">
                          <a:latin typeface="+mj-lt"/>
                        </a:rPr>
                        <a:t>COVERED IN FULL</a:t>
                      </a:r>
                      <a:endParaRPr lang="en-US" sz="1000" b="1" i="0" u="none" strike="noStrike" dirty="0">
                        <a:effectLst/>
                        <a:latin typeface="+mj-lt"/>
                      </a:endParaRPr>
                    </a:p>
                  </a:txBody>
                  <a:tcPr marL="94013" marR="94013" marT="47007" marB="47007" anchor="ctr">
                    <a:lnL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marL="171450" indent="-171450" algn="ctr" fontAlgn="ctr">
                        <a:buFont typeface="Arial" panose="020B0604020202020204" pitchFamily="34" charset="0"/>
                        <a:buChar char="•"/>
                      </a:pPr>
                      <a:endParaRPr lang="en-US" sz="1400" b="1" i="0" u="none" strike="noStrike"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0008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Office Visits</a:t>
                      </a:r>
                    </a:p>
                  </a:txBody>
                  <a:tcPr marL="94013" marR="94013" marT="47007" marB="470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0"/>
                          </a:schemeClr>
                        </a:gs>
                        <a:gs pos="55000">
                          <a:schemeClr val="accent1">
                            <a:lumMod val="75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80" marR="4580" marT="4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40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effectLst/>
                          <a:latin typeface="+mj-lt"/>
                        </a:rPr>
                        <a:t>Primary Care Physician / Specialist</a:t>
                      </a:r>
                    </a:p>
                  </a:txBody>
                  <a:tcPr marL="4580" marR="4580" marT="4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+mj-lt"/>
                        </a:rPr>
                        <a:t>$25 Copay / $40 Copay</a:t>
                      </a:r>
                      <a:endParaRPr lang="en-US" sz="1000" b="1" i="0" u="none" strike="noStrike" dirty="0">
                        <a:effectLst/>
                        <a:latin typeface="+mj-lt"/>
                      </a:endParaRPr>
                    </a:p>
                  </a:txBody>
                  <a:tcPr marL="4580" marR="4580" marT="4580" marB="0" anchor="ctr">
                    <a:lnL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+mj-lt"/>
                        </a:rPr>
                        <a:t>Covered at 100%, subject to deductible</a:t>
                      </a:r>
                      <a:endParaRPr lang="en-US" sz="1000" b="1" i="0" u="none" strike="noStrike" dirty="0">
                        <a:effectLst/>
                        <a:latin typeface="+mj-lt"/>
                      </a:endParaRPr>
                    </a:p>
                  </a:txBody>
                  <a:tcPr marL="4580" marR="4580" marT="4580" marB="0" anchor="ctr">
                    <a:lnL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+mj-lt"/>
                        </a:rPr>
                        <a:t>Covered at 100%, subject to deductible</a:t>
                      </a:r>
                      <a:endParaRPr lang="en-US" sz="1000" b="1" i="0" u="none" strike="noStrike" dirty="0">
                        <a:effectLst/>
                        <a:latin typeface="+mj-lt"/>
                      </a:endParaRPr>
                    </a:p>
                  </a:txBody>
                  <a:tcPr marL="4580" marR="4580" marT="4580" marB="0" anchor="ctr">
                    <a:lnL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98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effectLst/>
                          <a:latin typeface="+mj-lt"/>
                        </a:rPr>
                        <a:t>Urgent Care</a:t>
                      </a:r>
                    </a:p>
                  </a:txBody>
                  <a:tcPr marL="4580" marR="4580" marT="4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$40 Copay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4580" marR="4580" marT="4580" marB="0" anchor="ctr">
                    <a:lnL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Covered at 100%, subject to deductible</a:t>
                      </a:r>
                      <a:endParaRPr lang="en-US" sz="10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80" marR="4580" marT="4580" marB="0" anchor="ctr">
                    <a:lnL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Covered at 100%, subject to deductible</a:t>
                      </a:r>
                      <a:endParaRPr lang="en-US" sz="10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80" marR="4580" marT="4580" marB="0" anchor="ctr">
                    <a:lnL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40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+mj-lt"/>
                        </a:rPr>
                        <a:t>Telemedicine</a:t>
                      </a:r>
                    </a:p>
                  </a:txBody>
                  <a:tcPr marL="4580" marR="4580" marT="4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Covered in full</a:t>
                      </a:r>
                    </a:p>
                  </a:txBody>
                  <a:tcPr marL="4580" marR="4580" marT="4580" marB="0" anchor="ctr">
                    <a:lnL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Covered at 100%, subject to deductible</a:t>
                      </a:r>
                      <a:endParaRPr lang="en-US" sz="10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80" marR="4580" marT="4580" marB="0" anchor="ctr">
                    <a:lnL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Covered at 100%, subject to deductible</a:t>
                      </a:r>
                      <a:endParaRPr lang="en-US" sz="10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80" marR="4580" marT="4580" marB="0" anchor="ctr">
                    <a:lnL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523397"/>
                  </a:ext>
                </a:extLst>
              </a:tr>
              <a:tr h="3240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effectLst/>
                          <a:latin typeface="+mj-lt"/>
                        </a:rPr>
                        <a:t>Emergency Room</a:t>
                      </a:r>
                    </a:p>
                  </a:txBody>
                  <a:tcPr marL="4580" marR="4580" marT="4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+mj-lt"/>
                        </a:rPr>
                        <a:t>$200 Copay</a:t>
                      </a:r>
                      <a:endParaRPr lang="en-US" sz="1000" b="1" i="0" u="none" strike="noStrike" dirty="0">
                        <a:effectLst/>
                        <a:latin typeface="+mj-lt"/>
                      </a:endParaRPr>
                    </a:p>
                  </a:txBody>
                  <a:tcPr marL="4580" marR="4580" marT="4580" marB="0" anchor="ctr">
                    <a:lnL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+mj-lt"/>
                        </a:rPr>
                        <a:t>Covered at 100%, subject to deductible</a:t>
                      </a:r>
                      <a:endParaRPr lang="en-US" sz="1000" b="1" i="0" u="none" strike="noStrike" dirty="0">
                        <a:effectLst/>
                        <a:latin typeface="+mj-lt"/>
                      </a:endParaRPr>
                    </a:p>
                  </a:txBody>
                  <a:tcPr marL="4580" marR="4580" marT="4580" marB="0" anchor="ctr">
                    <a:lnL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+mj-lt"/>
                        </a:rPr>
                        <a:t>Covered at 100%, subject to deductible</a:t>
                      </a:r>
                      <a:endParaRPr lang="en-US" sz="1000" b="1" i="0" u="none" strike="noStrike" dirty="0">
                        <a:effectLst/>
                        <a:latin typeface="+mj-lt"/>
                      </a:endParaRPr>
                    </a:p>
                  </a:txBody>
                  <a:tcPr marL="4580" marR="4580" marT="4580" marB="0" anchor="ctr">
                    <a:lnL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0008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Inpatient &amp; Outpatient Services</a:t>
                      </a:r>
                    </a:p>
                  </a:txBody>
                  <a:tcPr marL="94013" marR="94013" marT="47007" marB="470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0"/>
                          </a:schemeClr>
                        </a:gs>
                        <a:gs pos="55000">
                          <a:schemeClr val="accent1">
                            <a:lumMod val="75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80" marR="4580" marT="4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40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+mj-lt"/>
                        </a:rPr>
                        <a:t>Inpatient Hospitalization</a:t>
                      </a:r>
                    </a:p>
                  </a:txBody>
                  <a:tcPr marL="4580" marR="4580" marT="4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+mj-lt"/>
                        </a:rPr>
                        <a:t>Covered at 80%, subject to deductible</a:t>
                      </a:r>
                      <a:endParaRPr lang="en-US" sz="1000" b="1" i="0" u="none" strike="noStrike">
                        <a:effectLst/>
                        <a:latin typeface="+mj-lt"/>
                      </a:endParaRPr>
                    </a:p>
                  </a:txBody>
                  <a:tcPr marL="4580" marR="4580" marT="4580" marB="0" anchor="ctr">
                    <a:lnL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+mj-lt"/>
                        </a:rPr>
                        <a:t>Covered at 100%, subject to deductible</a:t>
                      </a:r>
                      <a:endParaRPr lang="en-US" sz="1000" b="1" i="0" u="none" strike="noStrike" dirty="0">
                        <a:effectLst/>
                        <a:latin typeface="+mj-lt"/>
                      </a:endParaRPr>
                    </a:p>
                  </a:txBody>
                  <a:tcPr marL="4580" marR="4580" marT="4580" marB="0" anchor="ctr">
                    <a:lnL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Covered at 100%, subject to deductible</a:t>
                      </a:r>
                      <a:endParaRPr kumimoji="0" lang="en-US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580" marR="4580" marT="4580" marB="0" anchor="ctr">
                    <a:lnL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240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effectLst/>
                          <a:latin typeface="+mj-lt"/>
                        </a:rPr>
                        <a:t>Outpatient Surgical</a:t>
                      </a:r>
                    </a:p>
                  </a:txBody>
                  <a:tcPr marL="4580" marR="4580" marT="4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+mj-lt"/>
                        </a:rPr>
                        <a:t>Covered at 80%, subject to deductible</a:t>
                      </a:r>
                      <a:endParaRPr lang="en-US" sz="1000" b="1" i="0" u="none" strike="noStrike" dirty="0">
                        <a:effectLst/>
                        <a:latin typeface="+mj-lt"/>
                      </a:endParaRPr>
                    </a:p>
                  </a:txBody>
                  <a:tcPr marL="4580" marR="4580" marT="4580" marB="0" anchor="ctr">
                    <a:lnL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+mj-lt"/>
                        </a:rPr>
                        <a:t>Covered at 100%, subject to deductible</a:t>
                      </a:r>
                      <a:endParaRPr lang="en-US" sz="1000" b="1" i="0" u="none" strike="noStrike" dirty="0">
                        <a:effectLst/>
                        <a:latin typeface="+mj-lt"/>
                      </a:endParaRPr>
                    </a:p>
                  </a:txBody>
                  <a:tcPr marL="4580" marR="4580" marT="4580" marB="0" anchor="ctr">
                    <a:lnL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Covered at 100%, subject to deductible</a:t>
                      </a:r>
                      <a:endParaRPr kumimoji="0" lang="en-US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580" marR="4580" marT="4580" marB="0" anchor="ctr">
                    <a:lnL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90008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Prescription</a:t>
                      </a:r>
                      <a:r>
                        <a:rPr lang="en-US" sz="12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Drug Coverage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4013" marR="94013" marT="47007" marB="470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0"/>
                          </a:schemeClr>
                        </a:gs>
                        <a:gs pos="55000">
                          <a:schemeClr val="accent1">
                            <a:lumMod val="75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80" marR="4580" marT="4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240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+mj-lt"/>
                        </a:rPr>
                        <a:t>RX Deductible</a:t>
                      </a:r>
                    </a:p>
                  </a:txBody>
                  <a:tcPr marL="4580" marR="4580" marT="4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+mj-lt"/>
                        </a:rPr>
                        <a:t>N/A</a:t>
                      </a:r>
                      <a:endParaRPr lang="en-US" sz="1000" b="1" i="0" u="none" strike="noStrike">
                        <a:effectLst/>
                        <a:latin typeface="+mj-lt"/>
                      </a:endParaRPr>
                    </a:p>
                  </a:txBody>
                  <a:tcPr marL="4580" marR="4580" marT="4580" marB="0" anchor="ctr">
                    <a:lnL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 dirty="0">
                          <a:effectLst/>
                          <a:latin typeface="+mj-lt"/>
                        </a:rPr>
                        <a:t>Subject to deductible (Except Preventive Rx)</a:t>
                      </a:r>
                    </a:p>
                  </a:txBody>
                  <a:tcPr marL="4580" marR="4580" marT="4580" marB="0" anchor="ctr">
                    <a:lnL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+mj-lt"/>
                        </a:rPr>
                        <a:t>Subject to deductible </a:t>
                      </a:r>
                    </a:p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+mj-lt"/>
                        </a:rPr>
                        <a:t>(Except Preventive Rx)</a:t>
                      </a:r>
                      <a:endParaRPr lang="en-US" sz="1000" b="1" i="0" u="none" strike="noStrike">
                        <a:effectLst/>
                        <a:latin typeface="+mj-lt"/>
                      </a:endParaRPr>
                    </a:p>
                  </a:txBody>
                  <a:tcPr marL="4580" marR="4580" marT="4580" marB="0" anchor="ctr">
                    <a:lnL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07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+mj-lt"/>
                        </a:rPr>
                        <a:t>Generic</a:t>
                      </a:r>
                    </a:p>
                  </a:txBody>
                  <a:tcPr marL="4580" marR="4580" marT="4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+mj-lt"/>
                        </a:rPr>
                        <a:t>$10</a:t>
                      </a:r>
                      <a:endParaRPr lang="en-US" sz="1000" b="1" i="0" u="none" strike="noStrike">
                        <a:effectLst/>
                        <a:latin typeface="+mj-lt"/>
                      </a:endParaRPr>
                    </a:p>
                  </a:txBody>
                  <a:tcPr marL="4580" marR="4580" marT="4580" marB="0" anchor="ctr">
                    <a:lnL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+mj-lt"/>
                        </a:rPr>
                        <a:t>$10</a:t>
                      </a:r>
                    </a:p>
                  </a:txBody>
                  <a:tcPr marL="4580" marR="4580" marT="4580" marB="0" anchor="ctr">
                    <a:lnL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+mj-lt"/>
                        </a:rPr>
                        <a:t>$0</a:t>
                      </a:r>
                      <a:endParaRPr lang="en-US" sz="1000" b="1" i="0" u="none" strike="noStrike" dirty="0">
                        <a:effectLst/>
                        <a:latin typeface="+mj-lt"/>
                      </a:endParaRPr>
                    </a:p>
                  </a:txBody>
                  <a:tcPr marL="4580" marR="4580" marT="4580" marB="0" anchor="ctr">
                    <a:lnL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77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+mj-lt"/>
                        </a:rPr>
                        <a:t>Brand</a:t>
                      </a:r>
                    </a:p>
                  </a:txBody>
                  <a:tcPr marL="4580" marR="4580" marT="4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+mj-lt"/>
                        </a:rPr>
                        <a:t>$30</a:t>
                      </a:r>
                      <a:endParaRPr lang="en-US" sz="1000" b="1" i="0" u="none" strike="noStrike">
                        <a:effectLst/>
                        <a:latin typeface="+mj-lt"/>
                      </a:endParaRPr>
                    </a:p>
                  </a:txBody>
                  <a:tcPr marL="4580" marR="4580" marT="4580" marB="0" anchor="ctr">
                    <a:lnL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+mj-lt"/>
                        </a:rPr>
                        <a:t>$30</a:t>
                      </a:r>
                    </a:p>
                  </a:txBody>
                  <a:tcPr marL="4580" marR="4580" marT="4580" marB="0" anchor="ctr">
                    <a:lnL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$0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4580" marR="4580" marT="4580" marB="0" anchor="ctr">
                    <a:lnL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07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+mj-lt"/>
                        </a:rPr>
                        <a:t>Non-Formulary</a:t>
                      </a:r>
                    </a:p>
                  </a:txBody>
                  <a:tcPr marL="4580" marR="4580" marT="4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+mj-lt"/>
                        </a:rPr>
                        <a:t>$50</a:t>
                      </a:r>
                      <a:endParaRPr lang="en-US" sz="1000" b="1" i="0" u="none" strike="noStrike" dirty="0">
                        <a:effectLst/>
                        <a:latin typeface="+mj-lt"/>
                      </a:endParaRPr>
                    </a:p>
                  </a:txBody>
                  <a:tcPr marL="4580" marR="4580" marT="4580" marB="0" anchor="ctr">
                    <a:lnL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+mj-lt"/>
                        </a:rPr>
                        <a:t>$50</a:t>
                      </a:r>
                    </a:p>
                  </a:txBody>
                  <a:tcPr marL="4580" marR="4580" marT="4580" marB="0" anchor="ctr">
                    <a:lnL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$0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4580" marR="4580" marT="4580" marB="0" anchor="ctr">
                    <a:lnL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9" name="Title 3">
            <a:extLst>
              <a:ext uri="{FF2B5EF4-FFF2-40B4-BE49-F238E27FC236}">
                <a16:creationId xmlns:a16="http://schemas.microsoft.com/office/drawing/2014/main" id="{9EA881CD-BDCF-44A1-9B9F-AEDAE13C165B}"/>
              </a:ext>
            </a:extLst>
          </p:cNvPr>
          <p:cNvSpPr txBox="1">
            <a:spLocks/>
          </p:cNvSpPr>
          <p:nvPr/>
        </p:nvSpPr>
        <p:spPr>
          <a:xfrm>
            <a:off x="630343" y="-104766"/>
            <a:ext cx="8388965" cy="647419"/>
          </a:xfrm>
          <a:prstGeom prst="rect">
            <a:avLst/>
          </a:prstGeom>
        </p:spPr>
        <p:txBody>
          <a:bodyPr vert="horz" lIns="91440" tIns="45720" rIns="9144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/>
              <a:t>Comparison of Medical Insurance</a:t>
            </a:r>
            <a:endParaRPr lang="en-US" sz="3600" b="0">
              <a:latin typeface="Calibri Light" panose="020F03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756EE6-A9C9-4AB0-C7BD-51937B8FFB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7609" y="60325"/>
            <a:ext cx="1700931" cy="37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495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ontent Placeholder 6">
            <a:extLst>
              <a:ext uri="{FF2B5EF4-FFF2-40B4-BE49-F238E27FC236}">
                <a16:creationId xmlns:a16="http://schemas.microsoft.com/office/drawing/2014/main" id="{55EACD59-7C51-4810-94C6-BCB4D12346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781" y="2712079"/>
            <a:ext cx="7613816" cy="1215566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Who is Eligible?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set-up an HSA and contribute funds, you must be covered by a qualified high deductible health plan (HDHP).</a:t>
            </a:r>
          </a:p>
          <a:p>
            <a:pPr lvl="0"/>
            <a:endParaRPr lang="en-US"/>
          </a:p>
        </p:txBody>
      </p:sp>
      <p:sp>
        <p:nvSpPr>
          <p:cNvPr id="41" name="Title 3">
            <a:extLst>
              <a:ext uri="{FF2B5EF4-FFF2-40B4-BE49-F238E27FC236}">
                <a16:creationId xmlns:a16="http://schemas.microsoft.com/office/drawing/2014/main" id="{1ABD613F-111C-41D6-9F8E-8B2C42A5E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781" y="1214922"/>
            <a:ext cx="7342622" cy="1215566"/>
          </a:xfrm>
        </p:spPr>
        <p:txBody>
          <a:bodyPr/>
          <a:lstStyle/>
          <a:p>
            <a:r>
              <a:rPr lang="en-US"/>
              <a:t>Health Savings Account (HSA)</a:t>
            </a:r>
            <a:endParaRPr lang="en-US" b="0"/>
          </a:p>
        </p:txBody>
      </p:sp>
      <p:pic>
        <p:nvPicPr>
          <p:cNvPr id="59" name="Picture Placeholder 58">
            <a:extLst>
              <a:ext uri="{FF2B5EF4-FFF2-40B4-BE49-F238E27FC236}">
                <a16:creationId xmlns:a16="http://schemas.microsoft.com/office/drawing/2014/main" id="{3FCCC668-2247-4814-9CC5-9C5D4B447AA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9508" r="19508"/>
          <a:stretch/>
        </p:blipFill>
        <p:spPr>
          <a:xfrm>
            <a:off x="6604000" y="0"/>
            <a:ext cx="5588000" cy="6872249"/>
          </a:xfrm>
          <a:custGeom>
            <a:avLst/>
            <a:gdLst>
              <a:gd name="connsiteX0" fmla="*/ 6021821 w 6021821"/>
              <a:gd name="connsiteY0" fmla="*/ 0 h 5422900"/>
              <a:gd name="connsiteX1" fmla="*/ 6021821 w 6021821"/>
              <a:gd name="connsiteY1" fmla="*/ 5422900 h 5422900"/>
              <a:gd name="connsiteX2" fmla="*/ 0 w 6021821"/>
              <a:gd name="connsiteY2" fmla="*/ 5422900 h 542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21821" h="5422900">
                <a:moveTo>
                  <a:pt x="6021821" y="0"/>
                </a:moveTo>
                <a:lnTo>
                  <a:pt x="6021821" y="5422900"/>
                </a:lnTo>
                <a:lnTo>
                  <a:pt x="0" y="5422900"/>
                </a:lnTo>
                <a:close/>
              </a:path>
            </a:pathLst>
          </a:cu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267D224-5586-43DC-82CA-8605E158298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699F50C-BE38-4BD0-BA84-9B090E1F2B9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8ECCA1-531D-4217-B3EC-13A26700AE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1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39" y="108069"/>
            <a:ext cx="2603696" cy="490363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53E31BA-5231-42B3-8C95-109B260A5452}"/>
              </a:ext>
            </a:extLst>
          </p:cNvPr>
          <p:cNvSpPr txBox="1"/>
          <p:nvPr/>
        </p:nvSpPr>
        <p:spPr>
          <a:xfrm>
            <a:off x="6604000" y="6872249"/>
            <a:ext cx="558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uk.anygator.com/search/Savings+Account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6" tooltip="https://creativecommons.org/licenses/by/3.0/"/>
              </a:rPr>
              <a:t>CC BY</a:t>
            </a:r>
            <a:endParaRPr lang="en-US" sz="90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CB99C1E-E459-4013-B6F7-77EAF5A6110B}"/>
              </a:ext>
            </a:extLst>
          </p:cNvPr>
          <p:cNvSpPr txBox="1">
            <a:spLocks/>
          </p:cNvSpPr>
          <p:nvPr/>
        </p:nvSpPr>
        <p:spPr>
          <a:xfrm>
            <a:off x="395781" y="3712821"/>
            <a:ext cx="5033221" cy="266337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IN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b="1">
                <a:solidFill>
                  <a:schemeClr val="bg2">
                    <a:lumMod val="25000"/>
                  </a:schemeClr>
                </a:solidFill>
              </a:rPr>
              <a:t>What is an HSA Account?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>
                <a:solidFill>
                  <a:schemeClr val="bg2">
                    <a:lumMod val="25000"/>
                  </a:schemeClr>
                </a:solidFill>
              </a:rPr>
              <a:t>An HSA allows you to pay for current and future qualified medical expenses on a tax‑favored basis. </a:t>
            </a:r>
          </a:p>
          <a:p>
            <a:endParaRPr lang="en-US" sz="1800">
              <a:solidFill>
                <a:schemeClr val="bg2">
                  <a:lumMod val="25000"/>
                </a:schemeClr>
              </a:solidFill>
            </a:endParaRPr>
          </a:p>
          <a:p>
            <a:pPr lvl="2"/>
            <a:r>
              <a:rPr lang="en-US">
                <a:solidFill>
                  <a:schemeClr val="bg2">
                    <a:lumMod val="25000"/>
                  </a:schemeClr>
                </a:solidFill>
              </a:rPr>
              <a:t>   Tax-deductible contribution</a:t>
            </a:r>
          </a:p>
          <a:p>
            <a:pPr lvl="2"/>
            <a:r>
              <a:rPr lang="en-US">
                <a:solidFill>
                  <a:schemeClr val="bg2">
                    <a:lumMod val="25000"/>
                  </a:schemeClr>
                </a:solidFill>
              </a:rPr>
              <a:t>   Tax-deferred earnings</a:t>
            </a:r>
          </a:p>
          <a:p>
            <a:pPr lvl="2"/>
            <a:r>
              <a:rPr lang="en-US">
                <a:solidFill>
                  <a:schemeClr val="bg2">
                    <a:lumMod val="25000"/>
                  </a:schemeClr>
                </a:solidFill>
              </a:rPr>
              <a:t>   Tax-free withdrawals</a:t>
            </a:r>
          </a:p>
        </p:txBody>
      </p:sp>
      <p:pic>
        <p:nvPicPr>
          <p:cNvPr id="1026" name="Picture 2" descr="Optum Financial | Connecting Health Care &amp; Finances">
            <a:extLst>
              <a:ext uri="{FF2B5EF4-FFF2-40B4-BE49-F238E27FC236}">
                <a16:creationId xmlns:a16="http://schemas.microsoft.com/office/drawing/2014/main" id="{7D69716A-CEBC-89CE-FAD3-9FAF47FA0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61" y="1077266"/>
            <a:ext cx="3419546" cy="662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1623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4BD05F-6F41-4DC6-98B4-D58BCFF6D69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52225" y="6356350"/>
            <a:ext cx="739775" cy="365125"/>
          </a:xfrm>
        </p:spPr>
        <p:txBody>
          <a:bodyPr/>
          <a:lstStyle/>
          <a:p>
            <a:fld id="{8699F50C-BE38-4BD0-BA84-9B090E1F2B9B}" type="slidenum">
              <a:rPr lang="en-US" smtClean="0"/>
              <a:t>8</a:t>
            </a:fld>
            <a:endParaRPr lang="en-US"/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9EA881CD-BDCF-44A1-9B9F-AEDAE13C165B}"/>
              </a:ext>
            </a:extLst>
          </p:cNvPr>
          <p:cNvSpPr txBox="1">
            <a:spLocks/>
          </p:cNvSpPr>
          <p:nvPr/>
        </p:nvSpPr>
        <p:spPr>
          <a:xfrm>
            <a:off x="1108536" y="759655"/>
            <a:ext cx="10713576" cy="647419"/>
          </a:xfrm>
          <a:prstGeom prst="rect">
            <a:avLst/>
          </a:prstGeom>
        </p:spPr>
        <p:txBody>
          <a:bodyPr vert="horz" lIns="91440" tIns="45720" rIns="9144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/>
              <a:t>Annual Health Savings Account Contribution Limits</a:t>
            </a:r>
            <a:endParaRPr lang="en-US" sz="3600" b="0">
              <a:latin typeface="Calibri Light" panose="020F030202020403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47D3FAF-525B-4335-B83C-6646F166DA04}"/>
              </a:ext>
            </a:extLst>
          </p:cNvPr>
          <p:cNvGraphicFramePr>
            <a:graphicFrameLocks noGrp="1"/>
          </p:cNvGraphicFramePr>
          <p:nvPr/>
        </p:nvGraphicFramePr>
        <p:xfrm>
          <a:off x="2294641" y="1766407"/>
          <a:ext cx="7772400" cy="2362201"/>
        </p:xfrm>
        <a:graphic>
          <a:graphicData uri="http://schemas.openxmlformats.org/drawingml/2006/table">
            <a:tbl>
              <a:tblPr firstRow="1" bandRow="1"/>
              <a:tblGrid>
                <a:gridCol w="16516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68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31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31669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1800"/>
                        <a:t>YEAR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0"/>
                          </a:schemeClr>
                        </a:gs>
                        <a:gs pos="55000">
                          <a:schemeClr val="accent1">
                            <a:lumMod val="75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1800"/>
                        <a:t>INDIVIDUAL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0"/>
                          </a:schemeClr>
                        </a:gs>
                        <a:gs pos="55000">
                          <a:schemeClr val="accent1">
                            <a:lumMod val="75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1800"/>
                        <a:t>FAMILY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0"/>
                          </a:schemeClr>
                        </a:gs>
                        <a:gs pos="55000">
                          <a:schemeClr val="accent1">
                            <a:lumMod val="75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1800"/>
                        <a:t>CATCH-UP Contributions</a:t>
                      </a:r>
                    </a:p>
                    <a:p>
                      <a:pPr algn="ctr"/>
                      <a:r>
                        <a:rPr lang="en-US" sz="1800"/>
                        <a:t>(Age 55+)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0"/>
                          </a:schemeClr>
                        </a:gs>
                        <a:gs pos="55000">
                          <a:schemeClr val="accent1">
                            <a:lumMod val="75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5266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l"/>
                      <a:r>
                        <a:rPr lang="en-US" sz="2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2023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l"/>
                      <a:r>
                        <a:rPr lang="en-US" sz="2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$3,850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l"/>
                      <a:r>
                        <a:rPr lang="en-US" sz="2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$7,750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l"/>
                      <a:r>
                        <a:rPr lang="en-US" sz="24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$1,000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5266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l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2024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l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$4,150</a:t>
                      </a:r>
                      <a:r>
                        <a:rPr lang="en-US" sz="2400" b="0" dirty="0">
                          <a:solidFill>
                            <a:srgbClr val="FF0000"/>
                          </a:solidFill>
                        </a:rPr>
                        <a:t>*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l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$8,300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*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l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$1,000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432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3">
            <a:extLst>
              <a:ext uri="{FF2B5EF4-FFF2-40B4-BE49-F238E27FC236}">
                <a16:creationId xmlns:a16="http://schemas.microsoft.com/office/drawing/2014/main" id="{1ABD613F-111C-41D6-9F8E-8B2C42A5E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836" y="1017975"/>
            <a:ext cx="7342622" cy="1215566"/>
          </a:xfrm>
        </p:spPr>
        <p:txBody>
          <a:bodyPr/>
          <a:lstStyle/>
          <a:p>
            <a:r>
              <a:rPr lang="en-US" dirty="0"/>
              <a:t>Qualified Medical Expenses</a:t>
            </a:r>
            <a:endParaRPr lang="en-US" b="0" dirty="0"/>
          </a:p>
        </p:txBody>
      </p:sp>
      <p:pic>
        <p:nvPicPr>
          <p:cNvPr id="59" name="Picture Placeholder 58">
            <a:extLst>
              <a:ext uri="{FF2B5EF4-FFF2-40B4-BE49-F238E27FC236}">
                <a16:creationId xmlns:a16="http://schemas.microsoft.com/office/drawing/2014/main" id="{3FCCC668-2247-4814-9CC5-9C5D4B447AA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-1679" r="57310" b="1679"/>
          <a:stretch/>
        </p:blipFill>
        <p:spPr>
          <a:xfrm>
            <a:off x="6604000" y="0"/>
            <a:ext cx="5588000" cy="6872249"/>
          </a:xfrm>
          <a:custGeom>
            <a:avLst/>
            <a:gdLst>
              <a:gd name="connsiteX0" fmla="*/ 6021821 w 6021821"/>
              <a:gd name="connsiteY0" fmla="*/ 0 h 5422900"/>
              <a:gd name="connsiteX1" fmla="*/ 6021821 w 6021821"/>
              <a:gd name="connsiteY1" fmla="*/ 5422900 h 5422900"/>
              <a:gd name="connsiteX2" fmla="*/ 0 w 6021821"/>
              <a:gd name="connsiteY2" fmla="*/ 5422900 h 542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21821" h="5422900">
                <a:moveTo>
                  <a:pt x="6021821" y="0"/>
                </a:moveTo>
                <a:lnTo>
                  <a:pt x="6021821" y="5422900"/>
                </a:lnTo>
                <a:lnTo>
                  <a:pt x="0" y="5422900"/>
                </a:lnTo>
                <a:close/>
              </a:path>
            </a:pathLst>
          </a:cu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267D224-5586-43DC-82CA-8605E158298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699F50C-BE38-4BD0-BA84-9B090E1F2B9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8ECCA1-531D-4217-B3EC-13A26700AE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1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39" y="108069"/>
            <a:ext cx="2603696" cy="490363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53E31BA-5231-42B3-8C95-109B260A5452}"/>
              </a:ext>
            </a:extLst>
          </p:cNvPr>
          <p:cNvSpPr txBox="1"/>
          <p:nvPr/>
        </p:nvSpPr>
        <p:spPr>
          <a:xfrm>
            <a:off x="6604000" y="6872249"/>
            <a:ext cx="558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www.journeyoutofpink.com/2018/12/cancer-gift-that-keeps-on-giving-high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6" tooltip="https://creativecommons.org/licenses/by/3.0/"/>
              </a:rPr>
              <a:t>CC BY</a:t>
            </a:r>
            <a:endParaRPr lang="en-US" sz="90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D176C27-0351-45AD-AC14-6BB71C292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79" y="2033954"/>
            <a:ext cx="5767820" cy="5577559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The money in the account can be used to pay for “qualified medical expenses” for yourself, your spouse, or your tax qualified dependent children </a:t>
            </a:r>
            <a:r>
              <a:rPr lang="en-US" sz="1800" i="1" dirty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(even if spouse and children are not covered by your High Deductible Health Plan)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800" i="1" dirty="0">
              <a:solidFill>
                <a:schemeClr val="bg2">
                  <a:lumMod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marL="742950" lvl="1" indent="-285750">
              <a:lnSpc>
                <a:spcPct val="80000"/>
              </a:lnSpc>
              <a:buFont typeface="Wingdings" charset="2"/>
              <a:buChar char="§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Deductible</a:t>
            </a:r>
          </a:p>
          <a:p>
            <a:pPr marL="742950" lvl="1" indent="-285750">
              <a:lnSpc>
                <a:spcPct val="80000"/>
              </a:lnSpc>
              <a:buFont typeface="Wingdings" charset="2"/>
              <a:buChar char="§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Co-Pays and Coinsurance</a:t>
            </a:r>
          </a:p>
          <a:p>
            <a:pPr marL="742950" lvl="1" indent="-285750">
              <a:lnSpc>
                <a:spcPct val="80000"/>
              </a:lnSpc>
              <a:buFont typeface="Wingdings" charset="2"/>
              <a:buChar char="§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Dental</a:t>
            </a:r>
          </a:p>
          <a:p>
            <a:pPr marL="742950" lvl="1" indent="-285750">
              <a:lnSpc>
                <a:spcPct val="80000"/>
              </a:lnSpc>
              <a:buFont typeface="Wingdings" charset="2"/>
              <a:buChar char="§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Eye Care</a:t>
            </a:r>
          </a:p>
          <a:p>
            <a:pPr marL="742950" lvl="1" indent="-285750">
              <a:lnSpc>
                <a:spcPct val="80000"/>
              </a:lnSpc>
              <a:buFont typeface="Wingdings" charset="2"/>
              <a:buChar char="§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Prescribed Medications</a:t>
            </a:r>
          </a:p>
          <a:p>
            <a:pPr marL="742950" lvl="1" indent="-285750">
              <a:lnSpc>
                <a:spcPct val="80000"/>
              </a:lnSpc>
              <a:buFont typeface="Wingdings" charset="2"/>
              <a:buChar char="§"/>
            </a:pPr>
            <a:r>
              <a:rPr lang="en-US" dirty="0">
                <a:latin typeface="+mj-lt"/>
                <a:cs typeface="Arial" panose="020B0604020202020204" pitchFamily="34" charset="0"/>
              </a:rPr>
              <a:t>Over-the-Counter Medications (CARES Act)</a:t>
            </a:r>
          </a:p>
          <a:p>
            <a:pPr>
              <a:lnSpc>
                <a:spcPct val="80000"/>
              </a:lnSpc>
            </a:pPr>
            <a:endParaRPr lang="en-US" sz="1800" dirty="0">
              <a:solidFill>
                <a:schemeClr val="bg2">
                  <a:lumMod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Any amounts used for other purposes (not qualified) are taxable as income and subject to an additional 20% tax penalty (until age 65, death or disability)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 descr="Optum Financial | Connecting Health Care &amp; Finances">
            <a:extLst>
              <a:ext uri="{FF2B5EF4-FFF2-40B4-BE49-F238E27FC236}">
                <a16:creationId xmlns:a16="http://schemas.microsoft.com/office/drawing/2014/main" id="{CBD3AD3E-533B-1FE4-102E-6440AD013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39" y="1017975"/>
            <a:ext cx="3419546" cy="662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20732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4">
      <a:dk1>
        <a:srgbClr val="3F3F3F"/>
      </a:dk1>
      <a:lt1>
        <a:srgbClr val="FFFFFF"/>
      </a:lt1>
      <a:dk2>
        <a:srgbClr val="F2F2F2"/>
      </a:dk2>
      <a:lt2>
        <a:srgbClr val="A5A5A5"/>
      </a:lt2>
      <a:accent1>
        <a:srgbClr val="00194C"/>
      </a:accent1>
      <a:accent2>
        <a:srgbClr val="EAB200"/>
      </a:accent2>
      <a:accent3>
        <a:srgbClr val="F2F2F2"/>
      </a:accent3>
      <a:accent4>
        <a:srgbClr val="954F72"/>
      </a:accent4>
      <a:accent5>
        <a:srgbClr val="00843B"/>
      </a:accent5>
      <a:accent6>
        <a:srgbClr val="014067"/>
      </a:accent6>
      <a:hlink>
        <a:srgbClr val="00194C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951641_Hexagon presentation light_AAS_v4" id="{358289A0-A26B-433F-AD2B-1F8832C96153}" vid="{92CDC91D-95BF-4897-87D6-494563DF797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1904765DF51D42AC4E97A349624B5C" ma:contentTypeVersion="19" ma:contentTypeDescription="Create a new document." ma:contentTypeScope="" ma:versionID="01e0647cbca0eabdf7d4160eef54f5ae">
  <xsd:schema xmlns:xsd="http://www.w3.org/2001/XMLSchema" xmlns:xs="http://www.w3.org/2001/XMLSchema" xmlns:p="http://schemas.microsoft.com/office/2006/metadata/properties" xmlns:ns2="443a99c2-5570-41e6-86bc-9ba310f2242b" xmlns:ns3="57a178fa-85b9-4e76-ad25-47ec5f10480f" targetNamespace="http://schemas.microsoft.com/office/2006/metadata/properties" ma:root="true" ma:fieldsID="a944c314429a46f07bff73f61c12720f" ns2:_="" ns3:_="">
    <xsd:import namespace="443a99c2-5570-41e6-86bc-9ba310f2242b"/>
    <xsd:import namespace="57a178fa-85b9-4e76-ad25-47ec5f10480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TaxCatchAll" minOccurs="0"/>
                <xsd:element ref="ns2:lcf76f155ced4ddcb4097134ff3c332f" minOccurs="0"/>
                <xsd:element ref="ns2:MediaLengthInSeconds" minOccurs="0"/>
                <xsd:element ref="ns2:MediaServiceObjectDetectorVersion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3a99c2-5570-41e6-86bc-9ba310f2242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a6652641-4a17-4667-9932-d8ef1946daf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a178fa-85b9-4e76-ad25-47ec5f10480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b948c2a2-c29e-447c-b4ed-48ea8cf6055d}" ma:internalName="TaxCatchAll" ma:showField="CatchAllData" ma:web="57a178fa-85b9-4e76-ad25-47ec5f10480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443a99c2-5570-41e6-86bc-9ba310f2242b" xsi:nil="true"/>
    <SharedWithUsers xmlns="57a178fa-85b9-4e76-ad25-47ec5f10480f">
      <UserInfo>
        <DisplayName/>
        <AccountId xsi:nil="true"/>
        <AccountType/>
      </UserInfo>
    </SharedWithUsers>
    <lcf76f155ced4ddcb4097134ff3c332f xmlns="443a99c2-5570-41e6-86bc-9ba310f2242b">
      <Terms xmlns="http://schemas.microsoft.com/office/infopath/2007/PartnerControls"/>
    </lcf76f155ced4ddcb4097134ff3c332f>
    <TaxCatchAll xmlns="57a178fa-85b9-4e76-ad25-47ec5f10480f" xsi:nil="true"/>
  </documentManagement>
</p:properties>
</file>

<file path=customXml/itemProps1.xml><?xml version="1.0" encoding="utf-8"?>
<ds:datastoreItem xmlns:ds="http://schemas.openxmlformats.org/officeDocument/2006/customXml" ds:itemID="{A80A5AF1-8C57-4290-936E-5FD27C95725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B5D95B0-1FB7-4396-A73B-49D6F102EF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43a99c2-5570-41e6-86bc-9ba310f2242b"/>
    <ds:schemaRef ds:uri="57a178fa-85b9-4e76-ad25-47ec5f10480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87F4215-C6BB-44A3-9A5E-9446E6835900}">
  <ds:schemaRefs>
    <ds:schemaRef ds:uri="443a99c2-5570-41e6-86bc-9ba310f2242b"/>
    <ds:schemaRef ds:uri="57a178fa-85b9-4e76-ad25-47ec5f10480f"/>
    <ds:schemaRef ds:uri="71af3243-3dd4-4a8d-8c0d-dd76da1f02a5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Hexagon presentation light</Template>
  <TotalTime>67</TotalTime>
  <Words>896</Words>
  <Application>Microsoft Office PowerPoint</Application>
  <PresentationFormat>Widescreen</PresentationFormat>
  <Paragraphs>229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Arial Black</vt:lpstr>
      <vt:lpstr>Calibri</vt:lpstr>
      <vt:lpstr>Calibri Light</vt:lpstr>
      <vt:lpstr>Gill Sans SemiBold</vt:lpstr>
      <vt:lpstr>Times New Roman</vt:lpstr>
      <vt:lpstr>Verdana</vt:lpstr>
      <vt:lpstr>Wingdings</vt:lpstr>
      <vt:lpstr>Office Theme</vt:lpstr>
      <vt:lpstr>Insurance Benefits</vt:lpstr>
      <vt:lpstr>Insurance Contact</vt:lpstr>
      <vt:lpstr>Disclaimer</vt:lpstr>
      <vt:lpstr>2023 - 2024 Group Insurance Benefits</vt:lpstr>
      <vt:lpstr>Medical</vt:lpstr>
      <vt:lpstr>PowerPoint Presentation</vt:lpstr>
      <vt:lpstr>Health Savings Account (HSA)</vt:lpstr>
      <vt:lpstr>PowerPoint Presentation</vt:lpstr>
      <vt:lpstr>Qualified Medical Expenses</vt:lpstr>
      <vt:lpstr>Excellus BlueCross BlueShield</vt:lpstr>
      <vt:lpstr>Dental</vt:lpstr>
      <vt:lpstr>PowerPoint Presentation</vt:lpstr>
      <vt:lpstr>PowerPoint Presentation</vt:lpstr>
      <vt:lpstr>Vision</vt:lpstr>
      <vt:lpstr>PowerPoint Presentation</vt:lpstr>
      <vt:lpstr>Thank You. Please contact your recruiter with any questions.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Client Name</dc:title>
  <dc:creator>Michael Leuci</dc:creator>
  <cp:lastModifiedBy>Laura Mallam</cp:lastModifiedBy>
  <cp:revision>7</cp:revision>
  <dcterms:created xsi:type="dcterms:W3CDTF">2021-10-13T15:22:17Z</dcterms:created>
  <dcterms:modified xsi:type="dcterms:W3CDTF">2023-10-27T19:32:18Z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0x010100491904765DF51D42AC4E97A349624B5C</vt:lpwstr>
  </property>
  <property fmtid="{D5CDD505-2E9C-101B-9397-08002B2CF9AE}" pid="3" name="ComplianceAssetId">
    <vt:lpwstr/>
  </property>
  <property fmtid="{D5CDD505-2E9C-101B-9397-08002B2CF9AE}" pid="4" name="_ExtendedDescription">
    <vt:lpwstr/>
  </property>
  <property fmtid="{D5CDD505-2E9C-101B-9397-08002B2CF9AE}" pid="5" name="TriggerFlowInfo">
    <vt:lpwstr/>
  </property>
</Properties>
</file>